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6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3" r:id="rId18"/>
    <p:sldId id="272" r:id="rId19"/>
    <p:sldId id="274" r:id="rId20"/>
    <p:sldId id="275" r:id="rId21"/>
    <p:sldId id="283" r:id="rId22"/>
    <p:sldId id="276" r:id="rId23"/>
    <p:sldId id="277" r:id="rId24"/>
    <p:sldId id="278" r:id="rId25"/>
    <p:sldId id="279" r:id="rId26"/>
    <p:sldId id="280" r:id="rId27"/>
    <p:sldId id="281" r:id="rId28"/>
    <p:sldId id="301" r:id="rId29"/>
    <p:sldId id="282" r:id="rId30"/>
    <p:sldId id="284" r:id="rId31"/>
    <p:sldId id="295" r:id="rId32"/>
    <p:sldId id="296" r:id="rId33"/>
    <p:sldId id="297" r:id="rId34"/>
    <p:sldId id="298" r:id="rId35"/>
    <p:sldId id="285" r:id="rId36"/>
    <p:sldId id="292" r:id="rId37"/>
    <p:sldId id="293" r:id="rId38"/>
    <p:sldId id="294" r:id="rId39"/>
    <p:sldId id="286" r:id="rId40"/>
    <p:sldId id="290" r:id="rId41"/>
    <p:sldId id="291" r:id="rId42"/>
    <p:sldId id="287" r:id="rId43"/>
    <p:sldId id="288" r:id="rId44"/>
    <p:sldId id="289" r:id="rId45"/>
    <p:sldId id="302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ustomXml" Target="../customXml/item3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005264"/>
            <a:ext cx="8534400" cy="1633537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z="2400"/>
            </a:lvl1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0" y="6400800"/>
            <a:ext cx="5892800" cy="304800"/>
          </a:xfrm>
        </p:spPr>
        <p:txBody>
          <a:bodyPr/>
          <a:lstStyle>
            <a:lvl1pPr>
              <a:defRPr cap="small" baseline="0" smtClean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8" y="91248"/>
            <a:ext cx="5719111" cy="1285710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 bwMode="auto">
          <a:xfrm>
            <a:off x="584791" y="3721395"/>
            <a:ext cx="10972800" cy="21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3222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77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585200" y="228600"/>
            <a:ext cx="2692400" cy="60960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000" y="228600"/>
            <a:ext cx="7874000" cy="60960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435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7605184" cy="8382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080000" cy="4800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524000"/>
            <a:ext cx="5080000" cy="2324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080000" cy="23241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203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623392" y="1196752"/>
            <a:ext cx="10989733" cy="4213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000"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914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322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041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4382" y="6496050"/>
            <a:ext cx="3030943" cy="228600"/>
          </a:xfrm>
        </p:spPr>
        <p:txBody>
          <a:bodyPr/>
          <a:lstStyle>
            <a:lvl1pPr marL="0" indent="0">
              <a:buNone/>
              <a:defRPr sz="9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dirty="0"/>
              <a:t>Rüdiger Hansen</a:t>
            </a:r>
          </a:p>
        </p:txBody>
      </p:sp>
    </p:spTree>
    <p:extLst>
      <p:ext uri="{BB962C8B-B14F-4D97-AF65-F5344CB8AC3E}">
        <p14:creationId xmlns:p14="http://schemas.microsoft.com/office/powerpoint/2010/main" val="3449476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9107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shutterstock_52412596_BST04längerHP60ppt-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1" y="609600"/>
            <a:ext cx="10955867" cy="5842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778001" y="5611735"/>
            <a:ext cx="8633911" cy="890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 6" descr="BS_Logo_49mm_sRGB_300dp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012" y="6102075"/>
            <a:ext cx="3663760" cy="442176"/>
          </a:xfrm>
          <a:prstGeom prst="rect">
            <a:avLst/>
          </a:prstGeom>
        </p:spPr>
      </p:pic>
      <p:sp>
        <p:nvSpPr>
          <p:cNvPr id="8" name="Titel 5"/>
          <p:cNvSpPr>
            <a:spLocks noGrp="1"/>
          </p:cNvSpPr>
          <p:nvPr>
            <p:ph type="ctrTitle" hasCustomPrompt="1"/>
          </p:nvPr>
        </p:nvSpPr>
        <p:spPr>
          <a:xfrm>
            <a:off x="626534" y="2063210"/>
            <a:ext cx="10934701" cy="854285"/>
          </a:xfrm>
          <a:prstGeom prst="rect">
            <a:avLst/>
          </a:prstGeom>
        </p:spPr>
        <p:txBody>
          <a:bodyPr/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 sz="4267" dirty="0"/>
              <a:t>Präsentation Master 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8867" y="3369600"/>
            <a:ext cx="10942368" cy="282363"/>
          </a:xfrm>
          <a:prstGeom prst="rect">
            <a:avLst/>
          </a:prstGeom>
        </p:spPr>
        <p:txBody>
          <a:bodyPr wrap="none" anchor="t" anchorCtr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3082"/>
              </a:buClr>
              <a:buSzTx/>
              <a:buFont typeface="Wingdings" panose="05000000000000000000" pitchFamily="2" charset="2"/>
              <a:buNone/>
              <a:tabLst/>
              <a:defRPr sz="2267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algn="ctr"/>
            <a:r>
              <a:rPr lang="de-DE" dirty="0"/>
              <a:t>Juni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40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90" y="768000"/>
            <a:ext cx="10944001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90" y="1825625"/>
            <a:ext cx="10944001" cy="45970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93C-74DF-4E79-9E5C-187D7A369ABA}" type="datetimeFigureOut">
              <a:rPr lang="de-DE" smtClean="0"/>
              <a:t>20.01.2019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D8EF-398F-4A00-B366-FA4A0A4549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23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>
              <a:buClr>
                <a:schemeClr val="bg2">
                  <a:lumMod val="75000"/>
                </a:schemeClr>
              </a:buClr>
              <a:buSzPct val="90000"/>
              <a:defRPr/>
            </a:lvl1pPr>
            <a:lvl2pPr>
              <a:buClr>
                <a:schemeClr val="bg2">
                  <a:lumMod val="90000"/>
                </a:schemeClr>
              </a:buClr>
              <a:defRPr/>
            </a:lvl2pPr>
            <a:lvl3pPr>
              <a:buFont typeface="Symbol" pitchFamily="18" charset="2"/>
              <a:buChar char="-"/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778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90" y="768000"/>
            <a:ext cx="10944001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89" y="1825625"/>
            <a:ext cx="5252536" cy="46010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343651" y="1825625"/>
            <a:ext cx="5224740" cy="46010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1C693C-74DF-4E79-9E5C-187D7A369ABA}" type="datetimeFigureOut">
              <a:rPr lang="de-DE" smtClean="0"/>
              <a:t>20.01.2019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CDD8EF-398F-4A00-B366-FA4A0A4549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606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mit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24022" y="627772"/>
            <a:ext cx="10942161" cy="5798635"/>
          </a:xfrm>
          <a:prstGeom prst="rect">
            <a:avLst/>
          </a:prstGeom>
          <a:solidFill>
            <a:srgbClr val="B0CD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27903" y="768000"/>
            <a:ext cx="10693472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27903" y="1825625"/>
            <a:ext cx="10693472" cy="44774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93C-74DF-4E79-9E5C-187D7A369ABA}" type="datetimeFigureOut">
              <a:rPr lang="de-DE" smtClean="0"/>
              <a:t>20.01.2019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D8EF-398F-4A00-B366-FA4A0A4549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829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2 Inhalte mit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24022" y="627772"/>
            <a:ext cx="10942161" cy="5798635"/>
          </a:xfrm>
          <a:prstGeom prst="rect">
            <a:avLst/>
          </a:prstGeom>
          <a:solidFill>
            <a:srgbClr val="B0CD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7902" y="1825625"/>
            <a:ext cx="5149023" cy="44659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343651" y="1825625"/>
            <a:ext cx="5077724" cy="44659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7903" y="768000"/>
            <a:ext cx="10693472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1C693C-74DF-4E79-9E5C-187D7A369ABA}" type="datetimeFigureOut">
              <a:rPr lang="de-DE" smtClean="0"/>
              <a:t>20.01.2019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ACDD8EF-398F-4A00-B366-FA4A0A4549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253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hutterstock_52412596_BST04längerHP60ppt-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1" y="609600"/>
            <a:ext cx="10955867" cy="5842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776000" y="5611735"/>
            <a:ext cx="8635200" cy="890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813857" y="6038491"/>
            <a:ext cx="85889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0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www.bertelsmann-stiftung.de</a:t>
            </a:r>
            <a:endParaRPr kumimoji="0" lang="de-DE" sz="2667" b="0" i="0" u="none" strike="noStrike" kern="1200" cap="none" spc="0" normalizeH="0" baseline="0" noProof="0" dirty="0">
              <a:ln>
                <a:noFill/>
              </a:ln>
              <a:solidFill>
                <a:srgbClr val="0030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uppierung 24"/>
          <p:cNvGrpSpPr/>
          <p:nvPr/>
        </p:nvGrpSpPr>
        <p:grpSpPr>
          <a:xfrm>
            <a:off x="2210989" y="5106347"/>
            <a:ext cx="7556387" cy="496345"/>
            <a:chOff x="1586281" y="3351403"/>
            <a:chExt cx="5667290" cy="372259"/>
          </a:xfrm>
        </p:grpSpPr>
        <p:sp>
          <p:nvSpPr>
            <p:cNvPr id="6" name="Textfeld 5"/>
            <p:cNvSpPr txBox="1"/>
            <p:nvPr/>
          </p:nvSpPr>
          <p:spPr>
            <a:xfrm>
              <a:off x="1586281" y="3411584"/>
              <a:ext cx="21813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Besuchen Sie uns auch auf      </a:t>
              </a:r>
            </a:p>
          </p:txBody>
        </p:sp>
        <p:pic>
          <p:nvPicPr>
            <p:cNvPr id="11" name="Bild 10" descr="XING_300dpi_ohne_Clai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139" y="3351403"/>
              <a:ext cx="620432" cy="372259"/>
            </a:xfrm>
            <a:prstGeom prst="rect">
              <a:avLst/>
            </a:prstGeom>
          </p:spPr>
        </p:pic>
        <p:pic>
          <p:nvPicPr>
            <p:cNvPr id="12" name="Bild 11" descr="YouTub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596" y="3437477"/>
              <a:ext cx="475717" cy="197898"/>
            </a:xfrm>
            <a:prstGeom prst="rect">
              <a:avLst/>
            </a:prstGeom>
          </p:spPr>
        </p:pic>
        <p:pic>
          <p:nvPicPr>
            <p:cNvPr id="13" name="Bild 12" descr="TwitterLogo_whit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763" y="3397249"/>
              <a:ext cx="280423" cy="280423"/>
            </a:xfrm>
            <a:prstGeom prst="rect">
              <a:avLst/>
            </a:prstGeom>
          </p:spPr>
        </p:pic>
        <p:pic>
          <p:nvPicPr>
            <p:cNvPr id="15" name="Bild 14" descr="Facebook_weis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50" y="3421896"/>
              <a:ext cx="264267" cy="223974"/>
            </a:xfrm>
            <a:prstGeom prst="rect">
              <a:avLst/>
            </a:prstGeom>
          </p:spPr>
        </p:pic>
      </p:grpSp>
      <p:sp>
        <p:nvSpPr>
          <p:cNvPr id="14" name="Titel 5"/>
          <p:cNvSpPr>
            <a:spLocks noGrp="1"/>
          </p:cNvSpPr>
          <p:nvPr>
            <p:ph type="ctrTitle" hasCustomPrompt="1"/>
          </p:nvPr>
        </p:nvSpPr>
        <p:spPr>
          <a:xfrm>
            <a:off x="626534" y="2063210"/>
            <a:ext cx="10934701" cy="854285"/>
          </a:xfrm>
          <a:prstGeom prst="rect">
            <a:avLst/>
          </a:prstGeom>
        </p:spPr>
        <p:txBody>
          <a:bodyPr/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 sz="4267" dirty="0"/>
              <a:t>Abschlussfolie</a:t>
            </a:r>
          </a:p>
        </p:txBody>
      </p:sp>
    </p:spTree>
    <p:extLst>
      <p:ext uri="{BB962C8B-B14F-4D97-AF65-F5344CB8AC3E}">
        <p14:creationId xmlns:p14="http://schemas.microsoft.com/office/powerpoint/2010/main" val="294344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456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08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08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4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42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8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85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08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92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228600"/>
            <a:ext cx="760518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36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9258" y="6400799"/>
            <a:ext cx="748877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Futura Lt BT" panose="020B0402020204020303" pitchFamily="34" charset="0"/>
              </a:defRPr>
            </a:lvl1pPr>
          </a:lstStyle>
          <a:p>
            <a:endParaRPr lang="de-DE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22434" y="3200400"/>
            <a:ext cx="1392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 sz="1800"/>
              <a:t> 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1801" y="350277"/>
            <a:ext cx="240622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43" y="6459831"/>
            <a:ext cx="3194358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Gerader Verbinder 2"/>
          <p:cNvCxnSpPr/>
          <p:nvPr/>
        </p:nvCxnSpPr>
        <p:spPr bwMode="auto">
          <a:xfrm flipH="1">
            <a:off x="508000" y="1066800"/>
            <a:ext cx="856428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01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>
            <a:lumMod val="75000"/>
          </a:schemeClr>
        </a:buClr>
        <a:buSzPct val="90000"/>
        <a:buFont typeface="Wingdings 2" pitchFamily="18" charset="2"/>
        <a:buChar char="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>
            <a:lumMod val="90000"/>
          </a:schemeClr>
        </a:buClr>
        <a:buFont typeface="Wingdings 2" pitchFamily="18" charset="2"/>
        <a:buChar char="¡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buChar char="-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–"/>
        <a:defRPr sz="2000">
          <a:solidFill>
            <a:srgbClr val="CC3300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&lt;"/>
        <a:defRPr sz="2000">
          <a:solidFill>
            <a:srgbClr val="CC3300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&lt;"/>
        <a:defRPr sz="2000">
          <a:solidFill>
            <a:srgbClr val="CC3300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&lt;"/>
        <a:defRPr sz="2000">
          <a:solidFill>
            <a:srgbClr val="CC3300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&lt;"/>
        <a:defRPr sz="2000">
          <a:solidFill>
            <a:srgbClr val="CC3300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ebdings" pitchFamily="18" charset="2"/>
        <a:buChar char="&lt;"/>
        <a:defRPr sz="2000">
          <a:solidFill>
            <a:srgbClr val="CC3300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0890" y="768351"/>
            <a:ext cx="10950221" cy="84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  <a:endParaRPr lang="en-US" altLang="de-D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0890" y="1826684"/>
            <a:ext cx="10950221" cy="428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</p:txBody>
      </p:sp>
      <p:cxnSp>
        <p:nvCxnSpPr>
          <p:cNvPr id="12" name="Gerade Verbindung 11"/>
          <p:cNvCxnSpPr/>
          <p:nvPr/>
        </p:nvCxnSpPr>
        <p:spPr>
          <a:xfrm>
            <a:off x="624391" y="624000"/>
            <a:ext cx="10944000" cy="0"/>
          </a:xfrm>
          <a:prstGeom prst="line">
            <a:avLst/>
          </a:prstGeom>
          <a:ln w="12700">
            <a:solidFill>
              <a:srgbClr val="A5A6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624391" y="6432000"/>
            <a:ext cx="10944000" cy="0"/>
          </a:xfrm>
          <a:prstGeom prst="line">
            <a:avLst/>
          </a:prstGeom>
          <a:ln w="12700">
            <a:solidFill>
              <a:srgbClr val="A5A6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Bild 13" descr="BS_Logo_49mm_sRGB_300dpi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17" y="176385"/>
            <a:ext cx="2544000" cy="307035"/>
          </a:xfrm>
          <a:prstGeom prst="rect">
            <a:avLst/>
          </a:prstGeom>
        </p:spPr>
      </p:pic>
      <p:sp>
        <p:nvSpPr>
          <p:cNvPr id="18" name="Fußzeilenplatzhalter 4"/>
          <p:cNvSpPr txBox="1">
            <a:spLocks/>
          </p:cNvSpPr>
          <p:nvPr/>
        </p:nvSpPr>
        <p:spPr>
          <a:xfrm>
            <a:off x="7034307" y="7088593"/>
            <a:ext cx="54864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2"/>
          </p:nvPr>
        </p:nvSpPr>
        <p:spPr>
          <a:xfrm>
            <a:off x="10223157" y="6430487"/>
            <a:ext cx="125833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rgbClr val="676965"/>
                </a:solidFill>
              </a:defRPr>
            </a:lvl1pPr>
          </a:lstStyle>
          <a:p>
            <a:fld id="{1D1C693C-74DF-4E79-9E5C-187D7A369ABA}" type="datetimeFigureOut">
              <a:rPr lang="de-DE" smtClean="0"/>
              <a:t>20.01.2019</a:t>
            </a:fld>
            <a:endParaRPr lang="de-DE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512807" y="6430487"/>
            <a:ext cx="9578944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rgbClr val="676965"/>
                </a:solidFill>
              </a:defRPr>
            </a:lvl1pPr>
          </a:lstStyle>
          <a:p>
            <a:endParaRPr lang="de-DE"/>
          </a:p>
        </p:txBody>
      </p:sp>
      <p:sp>
        <p:nvSpPr>
          <p:cNvPr id="1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129318" y="6430487"/>
            <a:ext cx="57047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rgbClr val="676965"/>
                </a:solidFill>
              </a:defRPr>
            </a:lvl1pPr>
          </a:lstStyle>
          <a:p>
            <a:fld id="{6ACDD8EF-398F-4A00-B366-FA4A0A4549C9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3"/>
          <a:stretch/>
        </p:blipFill>
        <p:spPr>
          <a:xfrm>
            <a:off x="9567527" y="729427"/>
            <a:ext cx="1479587" cy="63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txStyles>
    <p:titleStyle>
      <a:lvl1pPr algn="l" defTabSz="914377" rtl="0" eaLnBrk="1" fontAlgn="base" hangingPunct="1">
        <a:spcBef>
          <a:spcPct val="0"/>
        </a:spcBef>
        <a:spcAft>
          <a:spcPct val="0"/>
        </a:spcAft>
        <a:defRPr sz="2667" kern="1200">
          <a:solidFill>
            <a:srgbClr val="00308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914377" rtl="0" eaLnBrk="1" fontAlgn="base" hangingPunct="1">
        <a:spcBef>
          <a:spcPct val="0"/>
        </a:spcBef>
        <a:spcAft>
          <a:spcPct val="0"/>
        </a:spcAft>
        <a:defRPr sz="2667">
          <a:solidFill>
            <a:srgbClr val="00308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914377" rtl="0" eaLnBrk="1" fontAlgn="base" hangingPunct="1">
        <a:spcBef>
          <a:spcPct val="0"/>
        </a:spcBef>
        <a:spcAft>
          <a:spcPct val="0"/>
        </a:spcAft>
        <a:defRPr sz="2667">
          <a:solidFill>
            <a:srgbClr val="00308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914377" rtl="0" eaLnBrk="1" fontAlgn="base" hangingPunct="1">
        <a:spcBef>
          <a:spcPct val="0"/>
        </a:spcBef>
        <a:spcAft>
          <a:spcPct val="0"/>
        </a:spcAft>
        <a:defRPr sz="2667">
          <a:solidFill>
            <a:srgbClr val="00308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914377" rtl="0" eaLnBrk="1" fontAlgn="base" hangingPunct="1">
        <a:spcBef>
          <a:spcPct val="0"/>
        </a:spcBef>
        <a:spcAft>
          <a:spcPct val="0"/>
        </a:spcAft>
        <a:defRPr sz="2667">
          <a:solidFill>
            <a:srgbClr val="00308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09585" algn="l" defTabSz="914377" rtl="0" eaLnBrk="1" fontAlgn="base" hangingPunct="1">
        <a:spcBef>
          <a:spcPct val="0"/>
        </a:spcBef>
        <a:spcAft>
          <a:spcPct val="0"/>
        </a:spcAft>
        <a:defRPr sz="2667">
          <a:solidFill>
            <a:srgbClr val="00308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219170" algn="l" defTabSz="914377" rtl="0" eaLnBrk="1" fontAlgn="base" hangingPunct="1">
        <a:spcBef>
          <a:spcPct val="0"/>
        </a:spcBef>
        <a:spcAft>
          <a:spcPct val="0"/>
        </a:spcAft>
        <a:defRPr sz="2667">
          <a:solidFill>
            <a:srgbClr val="00308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828754" algn="l" defTabSz="914377" rtl="0" eaLnBrk="1" fontAlgn="base" hangingPunct="1">
        <a:spcBef>
          <a:spcPct val="0"/>
        </a:spcBef>
        <a:spcAft>
          <a:spcPct val="0"/>
        </a:spcAft>
        <a:defRPr sz="2667">
          <a:solidFill>
            <a:srgbClr val="00308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438339" algn="l" defTabSz="914377" rtl="0" eaLnBrk="1" fontAlgn="base" hangingPunct="1">
        <a:spcBef>
          <a:spcPct val="0"/>
        </a:spcBef>
        <a:spcAft>
          <a:spcPct val="0"/>
        </a:spcAft>
        <a:defRPr sz="2667">
          <a:solidFill>
            <a:srgbClr val="00308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39178" indent="-239178" algn="l" defTabSz="914377" rtl="0" eaLnBrk="1" fontAlgn="base" hangingPunct="1">
        <a:spcBef>
          <a:spcPct val="0"/>
        </a:spcBef>
        <a:spcAft>
          <a:spcPts val="800"/>
        </a:spcAft>
        <a:buClr>
          <a:srgbClr val="003082"/>
        </a:buClr>
        <a:buFont typeface="Wingdings" panose="05000000000000000000" pitchFamily="2" charset="2"/>
        <a:buChar char="§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78355" indent="-239178" algn="l" defTabSz="914377" rtl="0" eaLnBrk="1" fontAlgn="base" hangingPunct="1">
        <a:spcBef>
          <a:spcPct val="0"/>
        </a:spcBef>
        <a:spcAft>
          <a:spcPts val="800"/>
        </a:spcAft>
        <a:buClr>
          <a:srgbClr val="003082"/>
        </a:buClr>
        <a:buFont typeface="Symbol" panose="05050102010706020507" pitchFamily="18" charset="2"/>
        <a:buChar char="-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19649" indent="-239178" algn="l" defTabSz="914377" rtl="0" eaLnBrk="1" fontAlgn="base" hangingPunct="1">
        <a:spcBef>
          <a:spcPct val="0"/>
        </a:spcBef>
        <a:spcAft>
          <a:spcPts val="800"/>
        </a:spcAft>
        <a:buClr>
          <a:srgbClr val="003082"/>
        </a:buClr>
        <a:buFont typeface="Wingdings" panose="05000000000000000000" pitchFamily="2" charset="2"/>
        <a:buChar char="§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9649" algn="l" defTabSz="914377" rtl="0" eaLnBrk="1" fontAlgn="base" hangingPunct="1">
        <a:spcBef>
          <a:spcPct val="0"/>
        </a:spcBef>
        <a:spcAft>
          <a:spcPts val="800"/>
        </a:spcAft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fontAlgn="base" hangingPunct="1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064AE-1EC6-4F3A-97DF-3567B9D51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534" y="1739360"/>
            <a:ext cx="10934701" cy="854285"/>
          </a:xfrm>
        </p:spPr>
        <p:txBody>
          <a:bodyPr/>
          <a:lstStyle/>
          <a:p>
            <a:r>
              <a:rPr lang="de-DE" dirty="0"/>
              <a:t>Mitentscheiden und Mithandeln in der Kita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71E1513-CF1D-4A07-9F5A-E218B6994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225" y="2524125"/>
            <a:ext cx="10877550" cy="3886201"/>
          </a:xfrm>
        </p:spPr>
        <p:txBody>
          <a:bodyPr/>
          <a:lstStyle/>
          <a:p>
            <a:r>
              <a:rPr lang="de-DE" dirty="0"/>
              <a:t>Update Kita-Verfassung</a:t>
            </a:r>
          </a:p>
          <a:p>
            <a:endParaRPr lang="de-DE" dirty="0"/>
          </a:p>
          <a:p>
            <a:r>
              <a:rPr lang="de-DE" dirty="0"/>
              <a:t>Daniel </a:t>
            </a:r>
            <a:r>
              <a:rPr lang="de-DE" dirty="0" err="1"/>
              <a:t>Frömbgen</a:t>
            </a:r>
            <a:r>
              <a:rPr lang="de-DE" dirty="0"/>
              <a:t> | Rüdiger Hansen | Yvonne Rehmann | Julius Seelig</a:t>
            </a:r>
          </a:p>
          <a:p>
            <a:r>
              <a:rPr lang="de-DE" dirty="0"/>
              <a:t>Institut für Partizipation und Bildung</a:t>
            </a:r>
          </a:p>
          <a:p>
            <a:endParaRPr lang="de-DE" dirty="0"/>
          </a:p>
          <a:p>
            <a:r>
              <a:rPr lang="de-DE" dirty="0" err="1"/>
              <a:t>Espenau</a:t>
            </a:r>
            <a:r>
              <a:rPr lang="de-DE" dirty="0"/>
              <a:t>, 22.+23. Januar 2019</a:t>
            </a:r>
          </a:p>
        </p:txBody>
      </p:sp>
    </p:spTree>
    <p:extLst>
      <p:ext uri="{BB962C8B-B14F-4D97-AF65-F5344CB8AC3E}">
        <p14:creationId xmlns:p14="http://schemas.microsoft.com/office/powerpoint/2010/main" val="342417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51283"/>
            <a:ext cx="5299075" cy="5006641"/>
          </a:xfrm>
          <a:ln>
            <a:noFill/>
          </a:ln>
        </p:spPr>
        <p:txBody>
          <a:bodyPr/>
          <a:lstStyle/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800" b="1" dirty="0">
                <a:ea typeface="+mn-ea"/>
                <a:cs typeface="+mn-cs"/>
              </a:rPr>
              <a:t>Erforderliche Themen: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Mahlzeiten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Bekleidung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Schlafen/ Ruhen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(nur erforderlich, wenn U3-Kinder betreut werden)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Pflege/ Hygiene </a:t>
            </a:r>
            <a:r>
              <a:rPr lang="de-DE" sz="1600" dirty="0">
                <a:ea typeface="+mn-ea"/>
                <a:cs typeface="+mn-cs"/>
              </a:rPr>
              <a:t>einschließlich Wickeln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(nur erforderlich, wenn U3-Kinder betreut werden) 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Raumgestaltung</a:t>
            </a:r>
            <a:r>
              <a:rPr lang="de-DE" sz="1600" dirty="0">
                <a:ea typeface="+mn-ea"/>
                <a:cs typeface="+mn-cs"/>
              </a:rPr>
              <a:t>/ Raumnutzung/ Materialien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Aktivitäten</a:t>
            </a:r>
            <a:r>
              <a:rPr lang="de-DE" sz="1600" dirty="0">
                <a:ea typeface="+mn-ea"/>
                <a:cs typeface="+mn-cs"/>
              </a:rPr>
              <a:t> (Angebote, Projekte…)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Hausaufgaben</a:t>
            </a:r>
            <a:r>
              <a:rPr lang="de-DE" sz="1600" dirty="0">
                <a:ea typeface="+mn-ea"/>
                <a:cs typeface="+mn-cs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(nur erforderlich, wenn Schulkinder betreut werden)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Regeln</a:t>
            </a:r>
            <a:r>
              <a:rPr lang="de-DE" sz="1600" dirty="0">
                <a:ea typeface="+mn-ea"/>
                <a:cs typeface="+mn-cs"/>
              </a:rPr>
              <a:t> (Entstehung von Regeln, Umgang mit Regelverletzungen)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Sicherheitsfragen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Beschwerderechte</a:t>
            </a:r>
            <a:r>
              <a:rPr lang="de-DE" sz="1600" dirty="0">
                <a:ea typeface="+mn-ea"/>
                <a:cs typeface="+mn-cs"/>
              </a:rPr>
              <a:t>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(besser anschließend klären)</a:t>
            </a:r>
          </a:p>
          <a:p>
            <a:pPr marL="285750" lvl="1">
              <a:spcBef>
                <a:spcPts val="400"/>
              </a:spcBef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Verfassungsänderungen</a:t>
            </a:r>
            <a:br>
              <a:rPr lang="de-DE" sz="1600" dirty="0"/>
            </a:br>
            <a:br>
              <a:rPr lang="de-DE" sz="1600" dirty="0"/>
            </a:br>
            <a:endParaRPr lang="de-DE" sz="1600" dirty="0"/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endParaRPr lang="de-DE" sz="16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D65B99-8B79-4DE4-8D87-605F67CAA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0475" y="1251283"/>
            <a:ext cx="5299075" cy="5006641"/>
          </a:xfrm>
        </p:spPr>
        <p:txBody>
          <a:bodyPr/>
          <a:lstStyle/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1800" b="1" dirty="0">
                <a:ea typeface="+mn-ea"/>
                <a:cs typeface="+mn-cs"/>
              </a:rPr>
              <a:t>Empfohlene Themen:</a:t>
            </a:r>
          </a:p>
          <a:p>
            <a:pPr marL="285750" lvl="1">
              <a:spcBef>
                <a:spcPts val="0"/>
              </a:spcBef>
              <a:spcAft>
                <a:spcPts val="400"/>
              </a:spcAft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Schlafen/ Ruhen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(wenn keine U3-Kinder betreut werden)</a:t>
            </a:r>
          </a:p>
          <a:p>
            <a:pPr marL="285750" lvl="1">
              <a:spcBef>
                <a:spcPts val="0"/>
              </a:spcBef>
              <a:spcAft>
                <a:spcPts val="400"/>
              </a:spcAft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Pflege/ Hygiene 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(wenn keine U3-Kinder betreut werden)</a:t>
            </a:r>
          </a:p>
          <a:p>
            <a:pPr marL="285750" lvl="1">
              <a:spcBef>
                <a:spcPts val="0"/>
              </a:spcBef>
              <a:spcAft>
                <a:spcPts val="400"/>
              </a:spcAft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Tagesstruktur</a:t>
            </a:r>
            <a:r>
              <a:rPr lang="de-DE" sz="1600" dirty="0">
                <a:ea typeface="+mn-ea"/>
                <a:cs typeface="+mn-cs"/>
              </a:rPr>
              <a:t>/ Wochen-/ Jahrespläne</a:t>
            </a:r>
          </a:p>
          <a:p>
            <a:pPr marL="285750" lvl="1">
              <a:spcBef>
                <a:spcPts val="0"/>
              </a:spcBef>
              <a:spcAft>
                <a:spcPts val="400"/>
              </a:spcAft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Ausflüge</a:t>
            </a:r>
            <a:r>
              <a:rPr lang="de-DE" sz="1600" dirty="0">
                <a:ea typeface="+mn-ea"/>
                <a:cs typeface="+mn-cs"/>
              </a:rPr>
              <a:t>/ Reisen</a:t>
            </a:r>
          </a:p>
          <a:p>
            <a:pPr marL="285750" lvl="1">
              <a:spcBef>
                <a:spcPts val="0"/>
              </a:spcBef>
              <a:spcAft>
                <a:spcPts val="400"/>
              </a:spcAft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Feste</a:t>
            </a:r>
            <a:r>
              <a:rPr lang="de-DE" sz="1600" dirty="0">
                <a:ea typeface="+mn-ea"/>
                <a:cs typeface="+mn-cs"/>
              </a:rPr>
              <a:t> einschließlich Geburtstagsfeiern</a:t>
            </a:r>
          </a:p>
          <a:p>
            <a:pPr marL="285750" lvl="1">
              <a:spcBef>
                <a:spcPts val="0"/>
              </a:spcBef>
              <a:spcAft>
                <a:spcPts val="400"/>
              </a:spcAft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Finanzen</a:t>
            </a:r>
            <a:r>
              <a:rPr lang="de-DE" sz="1600" dirty="0">
                <a:ea typeface="+mn-ea"/>
                <a:cs typeface="+mn-cs"/>
              </a:rPr>
              <a:t>/ Anschaffungen</a:t>
            </a:r>
          </a:p>
          <a:p>
            <a:pPr marL="285750" lvl="1">
              <a:spcBef>
                <a:spcPts val="0"/>
              </a:spcBef>
              <a:spcAft>
                <a:spcPts val="400"/>
              </a:spcAft>
            </a:pPr>
            <a:r>
              <a:rPr lang="de-DE" sz="1600" b="1" dirty="0">
                <a:solidFill>
                  <a:srgbClr val="0070C0"/>
                </a:solidFill>
                <a:ea typeface="+mn-ea"/>
                <a:cs typeface="+mn-cs"/>
              </a:rPr>
              <a:t>Personalangelegenheiten</a:t>
            </a:r>
          </a:p>
          <a:p>
            <a:pPr marL="285750" lvl="1">
              <a:spcBef>
                <a:spcPts val="0"/>
              </a:spcBef>
              <a:spcAft>
                <a:spcPts val="400"/>
              </a:spcAft>
            </a:pPr>
            <a:r>
              <a:rPr lang="de-DE" sz="1600" dirty="0"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816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4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4 Schritte zum Konsens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„Spickzettel“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Konsensstufen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Der doppelte Eisberg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Konsensmoderation mit ovalen Karten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Konsensmoderation mit der Tabelle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Achtung: Scheinpartizipation! Hintertürchen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Rechte formulieren</a:t>
            </a:r>
          </a:p>
        </p:txBody>
      </p:sp>
    </p:spTree>
    <p:extLst>
      <p:ext uri="{BB962C8B-B14F-4D97-AF65-F5344CB8AC3E}">
        <p14:creationId xmlns:p14="http://schemas.microsoft.com/office/powerpoint/2010/main" val="955664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4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4 Schritte zum Konsens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5ED0FE-97C7-4191-9540-3E01B9E70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2963" r="24722" b="30000"/>
          <a:stretch/>
        </p:blipFill>
        <p:spPr>
          <a:xfrm rot="5400000">
            <a:off x="4068508" y="2189418"/>
            <a:ext cx="4352924" cy="405079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8656B7E-F1FA-4365-BF30-DAF21B8103E7}"/>
              </a:ext>
            </a:extLst>
          </p:cNvPr>
          <p:cNvGrpSpPr/>
          <p:nvPr/>
        </p:nvGrpSpPr>
        <p:grpSpPr>
          <a:xfrm>
            <a:off x="8522210" y="3319463"/>
            <a:ext cx="2736860" cy="369332"/>
            <a:chOff x="8522210" y="3319463"/>
            <a:chExt cx="2736860" cy="369332"/>
          </a:xfrm>
        </p:grpSpPr>
        <p:sp>
          <p:nvSpPr>
            <p:cNvPr id="6" name="Pfeil: nach rechts 5">
              <a:extLst>
                <a:ext uri="{FF2B5EF4-FFF2-40B4-BE49-F238E27FC236}">
                  <a16:creationId xmlns:a16="http://schemas.microsoft.com/office/drawing/2014/main" id="{E20C50A6-E1A4-4A6F-8616-59B6C7567C3C}"/>
                </a:ext>
              </a:extLst>
            </p:cNvPr>
            <p:cNvSpPr/>
            <p:nvPr/>
          </p:nvSpPr>
          <p:spPr bwMode="auto">
            <a:xfrm>
              <a:off x="8522210" y="3405187"/>
              <a:ext cx="390525" cy="238125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F279A64-6227-4CFE-B222-07067C7A7371}"/>
                </a:ext>
              </a:extLst>
            </p:cNvPr>
            <p:cNvSpPr txBox="1"/>
            <p:nvPr/>
          </p:nvSpPr>
          <p:spPr>
            <a:xfrm>
              <a:off x="9107430" y="3319463"/>
              <a:ext cx="2151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„Spickzettel“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86CF69F-315E-4E44-9CF1-6CB1149A5AA2}"/>
              </a:ext>
            </a:extLst>
          </p:cNvPr>
          <p:cNvGrpSpPr/>
          <p:nvPr/>
        </p:nvGrpSpPr>
        <p:grpSpPr>
          <a:xfrm>
            <a:off x="8522209" y="4010709"/>
            <a:ext cx="3212591" cy="646331"/>
            <a:chOff x="8522209" y="4010709"/>
            <a:chExt cx="3212591" cy="646331"/>
          </a:xfrm>
        </p:grpSpPr>
        <p:sp>
          <p:nvSpPr>
            <p:cNvPr id="8" name="Pfeil: nach rechts 7">
              <a:extLst>
                <a:ext uri="{FF2B5EF4-FFF2-40B4-BE49-F238E27FC236}">
                  <a16:creationId xmlns:a16="http://schemas.microsoft.com/office/drawing/2014/main" id="{D85DC633-3641-411B-8FAE-CF877363F40E}"/>
                </a:ext>
              </a:extLst>
            </p:cNvPr>
            <p:cNvSpPr/>
            <p:nvPr/>
          </p:nvSpPr>
          <p:spPr bwMode="auto">
            <a:xfrm>
              <a:off x="8522209" y="4214813"/>
              <a:ext cx="390525" cy="238125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1E2F28C-D716-4BCD-A888-08B4225C9F86}"/>
                </a:ext>
              </a:extLst>
            </p:cNvPr>
            <p:cNvSpPr txBox="1"/>
            <p:nvPr/>
          </p:nvSpPr>
          <p:spPr>
            <a:xfrm>
              <a:off x="9107430" y="4010709"/>
              <a:ext cx="2627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z.B. nicht über Büro, MA-Räume etc.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719D210-0558-419D-B492-2774FF036950}"/>
              </a:ext>
            </a:extLst>
          </p:cNvPr>
          <p:cNvGrpSpPr/>
          <p:nvPr/>
        </p:nvGrpSpPr>
        <p:grpSpPr>
          <a:xfrm>
            <a:off x="8522210" y="4736989"/>
            <a:ext cx="3593590" cy="646331"/>
            <a:chOff x="8522210" y="4736989"/>
            <a:chExt cx="3593590" cy="646331"/>
          </a:xfrm>
        </p:grpSpPr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36D8A034-25E3-4353-8965-7BAFD43D68D8}"/>
                </a:ext>
              </a:extLst>
            </p:cNvPr>
            <p:cNvSpPr/>
            <p:nvPr/>
          </p:nvSpPr>
          <p:spPr bwMode="auto">
            <a:xfrm>
              <a:off x="8522210" y="4941093"/>
              <a:ext cx="390525" cy="238125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53601DDC-6BB3-4279-A436-C948F2C59B32}"/>
                </a:ext>
              </a:extLst>
            </p:cNvPr>
            <p:cNvSpPr txBox="1"/>
            <p:nvPr/>
          </p:nvSpPr>
          <p:spPr>
            <a:xfrm>
              <a:off x="9107430" y="4736989"/>
              <a:ext cx="3008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z.B. Partizipationsstufen oder erst ab Ü3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2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4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2"/>
            </a:pPr>
            <a:r>
              <a:rPr lang="de-DE" sz="1600" dirty="0"/>
              <a:t>„Spickzettel“</a:t>
            </a:r>
            <a:br>
              <a:rPr lang="de-DE" sz="1600" dirty="0"/>
            </a:br>
            <a:endParaRPr lang="de-DE" sz="1600" dirty="0"/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b="1" dirty="0"/>
              <a:t>Selbst</a:t>
            </a:r>
            <a:r>
              <a:rPr lang="de-DE" sz="1600" dirty="0"/>
              <a:t>bestimmungsthemen ausführlich differenzieren!</a:t>
            </a:r>
            <a:br>
              <a:rPr lang="de-DE" sz="1600" dirty="0"/>
            </a:br>
            <a:endParaRPr lang="de-DE" sz="1600" dirty="0"/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b="1" dirty="0"/>
              <a:t>Mit</a:t>
            </a:r>
            <a:r>
              <a:rPr lang="de-DE" sz="1600" dirty="0"/>
              <a:t>bestimmungsthemen knapper </a:t>
            </a:r>
            <a:r>
              <a:rPr lang="de-DE" sz="1600" dirty="0">
                <a:sym typeface="Wingdings" panose="05000000000000000000" pitchFamily="2" charset="2"/>
              </a:rPr>
              <a:t> werden in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Beteiligungsprojekten konkretisiert (Projektschritte)</a:t>
            </a:r>
            <a:br>
              <a:rPr lang="de-DE" sz="1600" dirty="0">
                <a:sym typeface="Wingdings" panose="05000000000000000000" pitchFamily="2" charset="2"/>
              </a:rPr>
            </a:br>
            <a:endParaRPr lang="de-DE" sz="1600" dirty="0">
              <a:sym typeface="Wingdings" panose="05000000000000000000" pitchFamily="2" charset="2"/>
            </a:endParaRP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>
                <a:sym typeface="Wingdings" panose="05000000000000000000" pitchFamily="2" charset="2"/>
              </a:rPr>
              <a:t>Beispiel: </a:t>
            </a:r>
            <a:r>
              <a:rPr lang="de-DE" sz="1600" b="1" dirty="0">
                <a:sym typeface="Wingdings" panose="05000000000000000000" pitchFamily="2" charset="2"/>
              </a:rPr>
              <a:t>Angebote &amp; Projekte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>
                <a:sym typeface="Wingdings" panose="05000000000000000000" pitchFamily="2" charset="2"/>
              </a:rPr>
              <a:t>Wer entscheidet darüber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 welche Angebote stattfinden?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 wie sie gestaltet werden?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 ob sie teilnehmen?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D0DE590-22DF-452A-9B0D-52E96B39D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7132">
            <a:off x="7650572" y="2617144"/>
            <a:ext cx="5249404" cy="39370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443AB0-5E37-4AD7-AECA-AF55519E6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32037" r="41666" b="35370"/>
          <a:stretch/>
        </p:blipFill>
        <p:spPr>
          <a:xfrm rot="5400000">
            <a:off x="5761626" y="3940035"/>
            <a:ext cx="3270623" cy="2248554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AF7BBF2-43B6-41C8-8861-29C0DD6A8494}"/>
              </a:ext>
            </a:extLst>
          </p:cNvPr>
          <p:cNvSpPr/>
          <p:nvPr/>
        </p:nvSpPr>
        <p:spPr bwMode="auto">
          <a:xfrm rot="21406433">
            <a:off x="6272659" y="4306528"/>
            <a:ext cx="1258850" cy="216310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17E8A2A2-1062-4558-A79E-6B4C65DA1EAB}"/>
              </a:ext>
            </a:extLst>
          </p:cNvPr>
          <p:cNvSpPr/>
          <p:nvPr/>
        </p:nvSpPr>
        <p:spPr bwMode="auto">
          <a:xfrm rot="21406433">
            <a:off x="6297414" y="4924199"/>
            <a:ext cx="1258850" cy="216310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4E17B08-A43C-4A47-9B90-95B35D191248}"/>
              </a:ext>
            </a:extLst>
          </p:cNvPr>
          <p:cNvSpPr txBox="1"/>
          <p:nvPr/>
        </p:nvSpPr>
        <p:spPr>
          <a:xfrm>
            <a:off x="4261271" y="5361893"/>
            <a:ext cx="2358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B050"/>
                </a:solidFill>
              </a:rPr>
              <a:t>Rest zusammen-fassen: wie?</a:t>
            </a:r>
          </a:p>
        </p:txBody>
      </p:sp>
    </p:spTree>
    <p:extLst>
      <p:ext uri="{BB962C8B-B14F-4D97-AF65-F5344CB8AC3E}">
        <p14:creationId xmlns:p14="http://schemas.microsoft.com/office/powerpoint/2010/main" val="1179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drinnen, Boden, Person enthält.&#10;&#10;Automatisch generierte Beschreibung">
            <a:extLst>
              <a:ext uri="{FF2B5EF4-FFF2-40B4-BE49-F238E27FC236}">
                <a16:creationId xmlns:a16="http://schemas.microsoft.com/office/drawing/2014/main" id="{89CF891A-B805-4DF2-A5B9-0AF75C052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8666" y="2802015"/>
            <a:ext cx="4227101" cy="28180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4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3"/>
            </a:pPr>
            <a:r>
              <a:rPr lang="de-DE" sz="1600" dirty="0"/>
              <a:t>Konsensstufen</a:t>
            </a:r>
          </a:p>
        </p:txBody>
      </p:sp>
      <p:pic>
        <p:nvPicPr>
          <p:cNvPr id="9" name="Grafik 8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566ED4D2-ECB2-405D-A023-3323997BD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667" r="23333" b="11667"/>
          <a:stretch/>
        </p:blipFill>
        <p:spPr>
          <a:xfrm rot="5400000">
            <a:off x="527403" y="2212783"/>
            <a:ext cx="4227101" cy="3996534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D40DA7B-CC15-4111-9617-2CC82122BAA0}"/>
              </a:ext>
            </a:extLst>
          </p:cNvPr>
          <p:cNvGrpSpPr/>
          <p:nvPr/>
        </p:nvGrpSpPr>
        <p:grpSpPr>
          <a:xfrm>
            <a:off x="4912737" y="2097499"/>
            <a:ext cx="2774440" cy="646331"/>
            <a:chOff x="8522210" y="3201083"/>
            <a:chExt cx="2774440" cy="646331"/>
          </a:xfrm>
        </p:grpSpPr>
        <p:sp>
          <p:nvSpPr>
            <p:cNvPr id="5" name="Pfeil: nach rechts 4">
              <a:extLst>
                <a:ext uri="{FF2B5EF4-FFF2-40B4-BE49-F238E27FC236}">
                  <a16:creationId xmlns:a16="http://schemas.microsoft.com/office/drawing/2014/main" id="{84EAFC4A-CD85-4BBE-AAE1-C504FD4650D7}"/>
                </a:ext>
              </a:extLst>
            </p:cNvPr>
            <p:cNvSpPr/>
            <p:nvPr/>
          </p:nvSpPr>
          <p:spPr bwMode="auto">
            <a:xfrm>
              <a:off x="8522210" y="3405187"/>
              <a:ext cx="390525" cy="238125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5EDDF83-90DA-433E-B69B-7336E81068ED}"/>
                </a:ext>
              </a:extLst>
            </p:cNvPr>
            <p:cNvSpPr txBox="1"/>
            <p:nvPr/>
          </p:nvSpPr>
          <p:spPr>
            <a:xfrm>
              <a:off x="9145010" y="3201083"/>
              <a:ext cx="2151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Ggf. Position beziehen lassen!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D906DFE-C8BE-4531-B7DC-6EC98D43E965}"/>
              </a:ext>
            </a:extLst>
          </p:cNvPr>
          <p:cNvGrpSpPr/>
          <p:nvPr/>
        </p:nvGrpSpPr>
        <p:grpSpPr>
          <a:xfrm>
            <a:off x="5535537" y="3037732"/>
            <a:ext cx="2151640" cy="2346636"/>
            <a:chOff x="9145010" y="4049199"/>
            <a:chExt cx="2151640" cy="2346636"/>
          </a:xfrm>
        </p:grpSpPr>
        <p:sp>
          <p:nvSpPr>
            <p:cNvPr id="7" name="Pfeil: nach rechts 6">
              <a:extLst>
                <a:ext uri="{FF2B5EF4-FFF2-40B4-BE49-F238E27FC236}">
                  <a16:creationId xmlns:a16="http://schemas.microsoft.com/office/drawing/2014/main" id="{72124861-6953-4FD9-9663-B478346933AA}"/>
                </a:ext>
              </a:extLst>
            </p:cNvPr>
            <p:cNvSpPr/>
            <p:nvPr/>
          </p:nvSpPr>
          <p:spPr bwMode="auto">
            <a:xfrm rot="5400000">
              <a:off x="9894419" y="4125399"/>
              <a:ext cx="390525" cy="238125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DB20E76-8FFB-44BA-9590-FA2C8F8B5129}"/>
                </a:ext>
              </a:extLst>
            </p:cNvPr>
            <p:cNvSpPr txBox="1"/>
            <p:nvPr/>
          </p:nvSpPr>
          <p:spPr>
            <a:xfrm>
              <a:off x="9145010" y="4641509"/>
              <a:ext cx="21516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Was muss geschehen, damit du dich bewegst? </a:t>
              </a:r>
              <a:br>
                <a:rPr lang="de-DE" dirty="0"/>
              </a:br>
              <a:r>
                <a:rPr lang="de-DE" dirty="0"/>
                <a:t>Was könnt ihr anbieten?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8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4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4"/>
            </a:pPr>
            <a:r>
              <a:rPr lang="de-DE" sz="1600" dirty="0"/>
              <a:t>Der doppelte Eisberg</a:t>
            </a:r>
          </a:p>
        </p:txBody>
      </p:sp>
      <p:pic>
        <p:nvPicPr>
          <p:cNvPr id="4" name="Grafik 3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085F0756-006D-4A33-B669-95EBE9261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4074" r="13611" b="8889"/>
          <a:stretch/>
        </p:blipFill>
        <p:spPr>
          <a:xfrm rot="5400000">
            <a:off x="3974616" y="2281283"/>
            <a:ext cx="4607085" cy="367005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2C8F367-C6ED-458D-9686-EF5D73600D55}"/>
              </a:ext>
            </a:extLst>
          </p:cNvPr>
          <p:cNvGrpSpPr/>
          <p:nvPr/>
        </p:nvGrpSpPr>
        <p:grpSpPr>
          <a:xfrm>
            <a:off x="8522210" y="2924084"/>
            <a:ext cx="2774440" cy="1200329"/>
            <a:chOff x="8522210" y="2924084"/>
            <a:chExt cx="2774440" cy="1200329"/>
          </a:xfrm>
        </p:grpSpPr>
        <p:sp>
          <p:nvSpPr>
            <p:cNvPr id="5" name="Pfeil: nach rechts 4">
              <a:extLst>
                <a:ext uri="{FF2B5EF4-FFF2-40B4-BE49-F238E27FC236}">
                  <a16:creationId xmlns:a16="http://schemas.microsoft.com/office/drawing/2014/main" id="{36BC5916-5883-461A-874A-9A901EF8572B}"/>
                </a:ext>
              </a:extLst>
            </p:cNvPr>
            <p:cNvSpPr/>
            <p:nvPr/>
          </p:nvSpPr>
          <p:spPr bwMode="auto">
            <a:xfrm>
              <a:off x="8522210" y="3405187"/>
              <a:ext cx="390525" cy="238125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4B5C7F7-F85A-44C0-AE72-3354D53C16CF}"/>
                </a:ext>
              </a:extLst>
            </p:cNvPr>
            <p:cNvSpPr txBox="1"/>
            <p:nvPr/>
          </p:nvSpPr>
          <p:spPr>
            <a:xfrm>
              <a:off x="9145010" y="2924084"/>
              <a:ext cx="21516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Was spricht dafür/dagegen?</a:t>
              </a:r>
            </a:p>
            <a:p>
              <a:r>
                <a:rPr lang="de-DE" dirty="0"/>
                <a:t>Wie fühlst du dich damit?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94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4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1600" dirty="0"/>
              <a:t>Konsensmoderation mit ovalen Karten (anhand der Spickzettel)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E4BDA48-1AA3-4BC1-A919-57C5A66E1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b="8750"/>
          <a:stretch/>
        </p:blipFill>
        <p:spPr>
          <a:xfrm rot="5400000">
            <a:off x="3823423" y="2649467"/>
            <a:ext cx="4545153" cy="34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4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6"/>
            </a:pPr>
            <a:r>
              <a:rPr lang="de-DE" sz="1600" dirty="0"/>
              <a:t>Konsensmoderation mit der Tabelle (anhand der Spickzettel; </a:t>
            </a:r>
            <a:br>
              <a:rPr lang="de-DE" sz="1600" dirty="0"/>
            </a:br>
            <a:r>
              <a:rPr lang="de-DE" sz="1600" dirty="0"/>
              <a:t>v.a. für Selbstbestimmungsthemen)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7B82651-24D8-4DD4-810A-322875D6A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5879" r="25417" b="12291"/>
          <a:stretch/>
        </p:blipFill>
        <p:spPr>
          <a:xfrm rot="5400000">
            <a:off x="3928310" y="2535418"/>
            <a:ext cx="4335379" cy="38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4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7"/>
            </a:pPr>
            <a:r>
              <a:rPr lang="de-DE" sz="1600" dirty="0"/>
              <a:t>Achtung: Scheinpartizipation! Hintertürchen schließen!</a:t>
            </a:r>
            <a:br>
              <a:rPr lang="de-DE" sz="1600" dirty="0"/>
            </a:br>
            <a:endParaRPr lang="de-DE" sz="1600" dirty="0"/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7"/>
            </a:pPr>
            <a:r>
              <a:rPr lang="de-DE" sz="1600" dirty="0"/>
              <a:t>Oft wollen sich die Fachkräfte Hintertürchen offen halten, indem sie z.B. </a:t>
            </a:r>
            <a:br>
              <a:rPr lang="de-DE" sz="1600" dirty="0"/>
            </a:br>
            <a:r>
              <a:rPr lang="de-DE" sz="1600" dirty="0"/>
              <a:t>„gemeinsam“ mit den Kindern entscheiden wollen. </a:t>
            </a:r>
            <a:br>
              <a:rPr lang="de-DE" sz="1600" dirty="0"/>
            </a:br>
            <a:r>
              <a:rPr lang="de-DE" sz="1600" dirty="0">
                <a:sym typeface="Wingdings" panose="05000000000000000000" pitchFamily="2" charset="2"/>
              </a:rPr>
              <a:t> immer wieder betonen, dass dann jede Person eine Stimme hat !!!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 „Gummi“-Formulierungen nach Möglichkeit vermeiden !!!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8080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4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8"/>
            </a:pPr>
            <a:r>
              <a:rPr lang="de-DE" sz="1600" dirty="0"/>
              <a:t>Rechte formulieren</a:t>
            </a:r>
            <a:br>
              <a:rPr lang="de-DE" sz="1600" dirty="0"/>
            </a:br>
            <a:endParaRPr lang="de-DE" sz="1600" dirty="0"/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8"/>
            </a:pPr>
            <a:r>
              <a:rPr lang="de-DE" sz="1600" b="1" dirty="0">
                <a:solidFill>
                  <a:srgbClr val="00B050"/>
                </a:solidFill>
              </a:rPr>
              <a:t>Jedes Kind </a:t>
            </a:r>
            <a:r>
              <a:rPr lang="de-DE" sz="1600" dirty="0"/>
              <a:t>hat das Recht </a:t>
            </a:r>
            <a:r>
              <a:rPr lang="de-DE" sz="1600" b="1" dirty="0">
                <a:solidFill>
                  <a:srgbClr val="00B050"/>
                </a:solidFill>
              </a:rPr>
              <a:t>selbst zu entscheiden</a:t>
            </a:r>
            <a:r>
              <a:rPr lang="de-DE" sz="1600" dirty="0"/>
              <a:t>, …</a:t>
            </a:r>
            <a:br>
              <a:rPr lang="de-DE" sz="1600" dirty="0"/>
            </a:br>
            <a:r>
              <a:rPr lang="de-DE" sz="1600" b="1" dirty="0">
                <a:solidFill>
                  <a:srgbClr val="00B050"/>
                </a:solidFill>
              </a:rPr>
              <a:t>Die Kinder </a:t>
            </a:r>
            <a:r>
              <a:rPr lang="de-DE" sz="1600" dirty="0"/>
              <a:t>haben das Recht </a:t>
            </a:r>
            <a:r>
              <a:rPr lang="de-DE" sz="1600" b="1" dirty="0">
                <a:solidFill>
                  <a:srgbClr val="00B050"/>
                </a:solidFill>
              </a:rPr>
              <a:t>mitzuentscheiden</a:t>
            </a:r>
            <a:r>
              <a:rPr lang="de-DE" sz="1600" dirty="0"/>
              <a:t>, …</a:t>
            </a:r>
            <a:br>
              <a:rPr lang="de-DE" sz="1600" dirty="0"/>
            </a:br>
            <a:r>
              <a:rPr lang="de-DE" sz="1600" dirty="0"/>
              <a:t>Die pädagogischen Mitarbeiter*innen </a:t>
            </a:r>
            <a:r>
              <a:rPr lang="de-DE" sz="1600" b="1" dirty="0">
                <a:solidFill>
                  <a:srgbClr val="00B050"/>
                </a:solidFill>
              </a:rPr>
              <a:t>verpflichten sich</a:t>
            </a:r>
            <a:r>
              <a:rPr lang="de-DE" sz="1600" dirty="0"/>
              <a:t>, …</a:t>
            </a:r>
            <a:br>
              <a:rPr lang="de-DE" sz="1600" dirty="0"/>
            </a:br>
            <a:r>
              <a:rPr lang="de-DE" sz="1600" dirty="0"/>
              <a:t>Die pädagogischen Mitarbeiter*innen </a:t>
            </a:r>
            <a:r>
              <a:rPr lang="de-DE" sz="1600" b="1" dirty="0">
                <a:solidFill>
                  <a:srgbClr val="C00000"/>
                </a:solidFill>
              </a:rPr>
              <a:t>behalten sich das Recht vor</a:t>
            </a:r>
            <a:r>
              <a:rPr lang="de-DE" sz="1600" dirty="0"/>
              <a:t>, …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8"/>
            </a:pPr>
            <a:endParaRPr lang="de-DE" sz="1600" dirty="0"/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8"/>
            </a:pPr>
            <a:r>
              <a:rPr lang="de-DE" sz="1600" dirty="0"/>
              <a:t>Das fehlt in euren Beispiel-Verfassungen: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8"/>
            </a:pPr>
            <a:r>
              <a:rPr lang="de-DE" sz="1600" b="1" dirty="0"/>
              <a:t>§ 21 Verfassungsänderungen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8"/>
            </a:pPr>
            <a:r>
              <a:rPr lang="de-DE" sz="1600" dirty="0"/>
              <a:t>Die Kita-Verfassung kann nur von der Dienstversammlung der pädagogischen Mitarbeiterinnen und Mitarbeiter geändert werden. Dabei bedarf es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8"/>
            </a:pPr>
            <a:r>
              <a:rPr lang="de-DE" sz="1600" dirty="0"/>
              <a:t>1. eines Konsensbeschlusses, um die Rechte der Kinder zu erweitern, 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8"/>
            </a:pPr>
            <a:r>
              <a:rPr lang="de-DE" sz="1600" dirty="0"/>
              <a:t>2. eines Beschlusses mit mindestens einer Zweidrittelmehrheit, um die Rechte der Kinder einzuschränken oder Verfassungsorgane und Verfahrensvorschriften zu verändern.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8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813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17465-B82E-4CF1-9333-1399F659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Zeitplan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FD8804F0-BBE0-4E57-BBFC-8B4D304D5D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982095"/>
              </p:ext>
            </p:extLst>
          </p:nvPr>
        </p:nvGraphicFramePr>
        <p:xfrm>
          <a:off x="457200" y="1438275"/>
          <a:ext cx="11277600" cy="4451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511446595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353305239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3028227647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3456056930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345852941"/>
                    </a:ext>
                  </a:extLst>
                </a:gridCol>
              </a:tblGrid>
              <a:tr h="6359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Gruppe 1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Gruppe 2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Gruppe 3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Gruppe 4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605439"/>
                  </a:ext>
                </a:extLst>
              </a:tr>
              <a:tr h="6359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DI 11:00 – 12:30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Begrüßung und inhaltliche Einführung im Plenum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656576"/>
                  </a:ext>
                </a:extLst>
              </a:tr>
              <a:tr h="6359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DI 14:00 – 17:30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Arbeitsphase 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Arbeitsphase 1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Arbeitsphase 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Arbeitsphase 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784209"/>
                  </a:ext>
                </a:extLst>
              </a:tr>
              <a:tr h="6359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DI 17:30 – 18:00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Abgleich der Gruppen und Planung für Mittwoch (Plenum)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68297"/>
                  </a:ext>
                </a:extLst>
              </a:tr>
              <a:tr h="6359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MI 09:00 – 12:30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Arbeitsphase 2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Arbeitsphase 2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Arbeitsphase 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Arbeitsphase 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317372"/>
                  </a:ext>
                </a:extLst>
              </a:tr>
              <a:tr h="6359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MI 14:00 – 15:30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Antworten auf Fragen aus den Themenspeichern der Gruppen (Plenum)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917440"/>
                  </a:ext>
                </a:extLst>
              </a:tr>
              <a:tr h="63595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MI 15:30 – 16:00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dirty="0"/>
                        <a:t>Ausklang bei Kaffee und Kuchen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255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264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Zur Umsetzung von Mitbestimmungsrechten in Beteiligungsprojekten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Exkurs: Beschwerdeverfahren zum Einklagen (nicht nur) von Selbstbestimmungsrechten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Vorstellung klassischer Gremien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Entwicklung von Entwürfen in 2 Arbeitsgruppen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Die 2 Arbeitsbögen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Moderation eines Konsenses über Gremien und Verfahren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Gremien und Verfahren in Paragraphen beschreiben</a:t>
            </a:r>
          </a:p>
        </p:txBody>
      </p:sp>
    </p:spTree>
    <p:extLst>
      <p:ext uri="{BB962C8B-B14F-4D97-AF65-F5344CB8AC3E}">
        <p14:creationId xmlns:p14="http://schemas.microsoft.com/office/powerpoint/2010/main" val="658775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Zur Umsetzung von </a:t>
            </a:r>
            <a:r>
              <a:rPr lang="de-DE" sz="1600" b="1" dirty="0">
                <a:solidFill>
                  <a:srgbClr val="0070C0"/>
                </a:solidFill>
              </a:rPr>
              <a:t>Mit</a:t>
            </a:r>
            <a:r>
              <a:rPr lang="de-DE" sz="1600" dirty="0"/>
              <a:t>bestimmungsrechten in Beteiligungsprojekten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Beteiligungsgremien sind kein Selbstzweck. Sie werden v.a. benötigt, um </a:t>
            </a:r>
            <a:r>
              <a:rPr lang="de-DE" sz="1600" b="1" dirty="0">
                <a:solidFill>
                  <a:srgbClr val="0070C0"/>
                </a:solidFill>
              </a:rPr>
              <a:t>Mit</a:t>
            </a:r>
            <a:r>
              <a:rPr lang="de-DE" sz="1600" dirty="0"/>
              <a:t>bestimmungsrechte umzusetzen, um gemeinsam (in einer Gruppe, in der ganzen Kita) zu planen und zu entscheiden.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Grundsatz: </a:t>
            </a:r>
            <a:r>
              <a:rPr lang="de-DE" sz="1600" b="1" dirty="0">
                <a:solidFill>
                  <a:srgbClr val="0070C0"/>
                </a:solidFill>
              </a:rPr>
              <a:t>So viele Gremien, wie nötig – so wenig Gremien, wie möglich!</a:t>
            </a:r>
          </a:p>
        </p:txBody>
      </p:sp>
    </p:spTree>
    <p:extLst>
      <p:ext uri="{BB962C8B-B14F-4D97-AF65-F5344CB8AC3E}">
        <p14:creationId xmlns:p14="http://schemas.microsoft.com/office/powerpoint/2010/main" val="26017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2"/>
            </a:pPr>
            <a:r>
              <a:rPr lang="de-DE" sz="1600" dirty="0"/>
              <a:t>Exkurs: Beschwerdeverfahren zum Einklagen (nicht nur) von </a:t>
            </a:r>
            <a:r>
              <a:rPr lang="de-DE" sz="1600" b="1" dirty="0">
                <a:solidFill>
                  <a:srgbClr val="0070C0"/>
                </a:solidFill>
              </a:rPr>
              <a:t>Selbst</a:t>
            </a:r>
            <a:r>
              <a:rPr lang="de-DE" sz="1600" dirty="0"/>
              <a:t>bestimmungsrechten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b="1" dirty="0">
                <a:solidFill>
                  <a:srgbClr val="0070C0"/>
                </a:solidFill>
              </a:rPr>
              <a:t>Selbstbestimmungsrechte</a:t>
            </a:r>
            <a:r>
              <a:rPr lang="de-DE" sz="1600" dirty="0"/>
              <a:t> sind i.d.R. nur </a:t>
            </a:r>
            <a:r>
              <a:rPr lang="de-DE" sz="1600" b="1" dirty="0">
                <a:solidFill>
                  <a:srgbClr val="0070C0"/>
                </a:solidFill>
              </a:rPr>
              <a:t>in Fachkraft-Kind-Interaktionen </a:t>
            </a:r>
            <a:r>
              <a:rPr lang="de-DE" sz="1600" dirty="0"/>
              <a:t>relevant. Die Frage ist: Wer entscheidet: die Fachkraft oder das einzelne Kind?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Wenn Selbstbestimmungsrechte nicht geachtet werden, sollten die </a:t>
            </a:r>
            <a:r>
              <a:rPr lang="de-DE" sz="1600" b="1" dirty="0">
                <a:solidFill>
                  <a:srgbClr val="0070C0"/>
                </a:solidFill>
              </a:rPr>
              <a:t>Beschwerdeverfahren</a:t>
            </a:r>
            <a:r>
              <a:rPr lang="de-DE" sz="1600" dirty="0"/>
              <a:t> greifen. Beschweren können Kinder sich aber auch, wenn Mitbestimmungsrechte missachtet werden.</a:t>
            </a:r>
          </a:p>
        </p:txBody>
      </p:sp>
    </p:spTree>
    <p:extLst>
      <p:ext uri="{BB962C8B-B14F-4D97-AF65-F5344CB8AC3E}">
        <p14:creationId xmlns:p14="http://schemas.microsoft.com/office/powerpoint/2010/main" val="1256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3"/>
            </a:pPr>
            <a:r>
              <a:rPr lang="de-DE" sz="1600" dirty="0"/>
              <a:t>Vorstellung klassischer Gremien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b="1" dirty="0"/>
              <a:t>Folien</a:t>
            </a:r>
            <a:r>
              <a:rPr lang="de-DE" sz="1600" dirty="0"/>
              <a:t> über </a:t>
            </a:r>
            <a:r>
              <a:rPr lang="de-DE" sz="1600" b="1" dirty="0">
                <a:solidFill>
                  <a:srgbClr val="0070C0"/>
                </a:solidFill>
              </a:rPr>
              <a:t>Kinderkonferenzen, Kinderparlamente, Kinderräte </a:t>
            </a:r>
            <a:r>
              <a:rPr lang="de-DE" sz="1600" dirty="0"/>
              <a:t>vorstellen.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Dazu gibt es einen erläuternden Text in euren Unterlagen.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8A3D82-BCE7-465C-A223-C21AC69E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8" y="4347483"/>
            <a:ext cx="4841776" cy="269127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D479CE-4135-4438-83DC-919C2104B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601" y="3954613"/>
            <a:ext cx="4841776" cy="2903387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EBC534-7F9D-41E3-B2CE-30A444E93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26" y="4446381"/>
            <a:ext cx="4688416" cy="269127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74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4"/>
            </a:pPr>
            <a:r>
              <a:rPr lang="de-DE" sz="1600" dirty="0"/>
              <a:t>Entwicklung von Entwürfen in 2 Arbeitsgruppen</a:t>
            </a:r>
            <a:br>
              <a:rPr lang="de-DE" sz="1600" dirty="0"/>
            </a:br>
            <a:endParaRPr lang="de-DE" sz="1600" dirty="0"/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4"/>
            </a:pPr>
            <a:r>
              <a:rPr lang="de-DE" sz="1600" b="1" dirty="0">
                <a:solidFill>
                  <a:srgbClr val="0070C0"/>
                </a:solidFill>
              </a:rPr>
              <a:t>2 Kleingruppen </a:t>
            </a:r>
            <a:r>
              <a:rPr lang="de-DE" sz="1600" dirty="0"/>
              <a:t>bilden; dabei unbedingt darauf achten, dass </a:t>
            </a:r>
            <a:r>
              <a:rPr lang="de-DE" sz="1600" b="1" dirty="0">
                <a:solidFill>
                  <a:srgbClr val="0070C0"/>
                </a:solidFill>
              </a:rPr>
              <a:t>eng zusammen arbeitende Kolleg*innen in verschiedene Kleingruppen</a:t>
            </a:r>
            <a:r>
              <a:rPr lang="de-DE" sz="1600" dirty="0"/>
              <a:t> gehen.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4"/>
            </a:pPr>
            <a:r>
              <a:rPr lang="de-DE" sz="1600" dirty="0"/>
              <a:t>Jeder Kleingruppe die Arbeitspapiere, eine Pinnwand, Karten, Nadeln und Stifte übergeben.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4"/>
            </a:pPr>
            <a:r>
              <a:rPr lang="de-DE" sz="1600" dirty="0"/>
              <a:t>Arbeitsgruppenzeit: 1 Stunde.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4"/>
            </a:pPr>
            <a:r>
              <a:rPr lang="de-DE" sz="1600" dirty="0"/>
              <a:t>Während der Arbeitsgruppenzeit zwischen den Kleingruppen pendeln und den Prozess beobachten.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4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533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1600" dirty="0"/>
              <a:t>Die 2 Arbeitsbögen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5CBADF-9B43-461B-AA27-EED77459D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782" y="2054939"/>
            <a:ext cx="4337756" cy="4803061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840BA7C-DCBD-4A20-85BA-5B5CF2263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743" y="2025443"/>
            <a:ext cx="3747776" cy="440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6"/>
            </a:pPr>
            <a:r>
              <a:rPr lang="de-DE" sz="1600" dirty="0"/>
              <a:t>Moderation eines Konsenses über Gremien und Verfahren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A1337B-C854-4424-9CA9-5829AEBAB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2173224"/>
            <a:ext cx="3348058" cy="4456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6E1E7A1-5D31-40B4-98CF-8C41AFEB1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054" y="2173224"/>
            <a:ext cx="3331721" cy="44561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303A9D1-8254-4EBE-A3AB-FB86A6AA0D67}"/>
              </a:ext>
            </a:extLst>
          </p:cNvPr>
          <p:cNvSpPr txBox="1"/>
          <p:nvPr/>
        </p:nvSpPr>
        <p:spPr>
          <a:xfrm>
            <a:off x="4230624" y="2173224"/>
            <a:ext cx="37307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dirty="0"/>
              <a:t>Im Plenum die Kleingruppen ihre </a:t>
            </a:r>
            <a:r>
              <a:rPr lang="de-DE" sz="1600" b="1" dirty="0">
                <a:solidFill>
                  <a:srgbClr val="0070C0"/>
                </a:solidFill>
              </a:rPr>
              <a:t>Arbeitsergebnisse vorstellen </a:t>
            </a:r>
            <a:r>
              <a:rPr lang="de-DE" sz="1600" dirty="0"/>
              <a:t>lassen und nur Verständnisfragen zulassen.</a:t>
            </a:r>
          </a:p>
          <a:p>
            <a:pPr>
              <a:spcBef>
                <a:spcPts val="600"/>
              </a:spcBef>
            </a:pPr>
            <a:r>
              <a:rPr lang="de-DE" sz="1600" dirty="0"/>
              <a:t>An einer dritten Pinnwand zunächst die </a:t>
            </a:r>
            <a:r>
              <a:rPr lang="de-DE" sz="1600" b="1" dirty="0">
                <a:solidFill>
                  <a:srgbClr val="0070C0"/>
                </a:solidFill>
              </a:rPr>
              <a:t>Gemeinsamkeiten</a:t>
            </a:r>
            <a:r>
              <a:rPr lang="de-DE" sz="1600" dirty="0"/>
              <a:t> visualisieren.</a:t>
            </a:r>
          </a:p>
          <a:p>
            <a:pPr>
              <a:spcBef>
                <a:spcPts val="600"/>
              </a:spcBef>
            </a:pPr>
            <a:r>
              <a:rPr lang="de-DE" sz="1600" dirty="0"/>
              <a:t>Anschließend die </a:t>
            </a:r>
            <a:r>
              <a:rPr lang="de-DE" sz="1600" b="1" dirty="0">
                <a:solidFill>
                  <a:srgbClr val="0070C0"/>
                </a:solidFill>
              </a:rPr>
              <a:t>Unterschiede</a:t>
            </a:r>
            <a:r>
              <a:rPr lang="de-DE" sz="1600" dirty="0"/>
              <a:t> nacheinander aufgreifen, nach den Gründen für die Entscheidungen der Kleingruppen fragen und </a:t>
            </a:r>
            <a:r>
              <a:rPr lang="de-DE" sz="1600" b="1" dirty="0">
                <a:solidFill>
                  <a:srgbClr val="0070C0"/>
                </a:solidFill>
              </a:rPr>
              <a:t>Konsense moderieren</a:t>
            </a:r>
            <a:r>
              <a:rPr lang="de-DE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056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6"/>
            </a:pPr>
            <a:r>
              <a:rPr lang="de-DE" sz="1600" dirty="0"/>
              <a:t>Moderation eines Konsenses über Gremien und Verfahren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A1337B-C854-4424-9CA9-5829AEBAB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2173224"/>
            <a:ext cx="3348058" cy="4456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6E1E7A1-5D31-40B4-98CF-8C41AFEB1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054" y="2173224"/>
            <a:ext cx="3331721" cy="44561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AA7DDB-9D95-4A11-AA8E-614A9575B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618" y="2177396"/>
            <a:ext cx="3512763" cy="44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7"/>
            </a:pPr>
            <a:r>
              <a:rPr lang="de-DE" sz="1600" dirty="0"/>
              <a:t>Gremien und Verfahren in Paragraphen beschreiben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7"/>
            </a:pPr>
            <a:r>
              <a:rPr lang="de-DE" sz="1600" dirty="0"/>
              <a:t>In euren Unterlagen findet ihr Beispiele für unterschiedliche Gremien und Verfahren.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1690E7-4C32-47DE-AF83-9E9FC176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15" y="3008566"/>
            <a:ext cx="7193840" cy="384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6"/>
            </a:pPr>
            <a:r>
              <a:rPr lang="de-DE" sz="2000" dirty="0"/>
              <a:t>Handlungsplan erstellen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1. Lesung im Team: Umgang mit Vetos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Eltern über den Prozess informieren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2. Lesung: Anhörung (welcher) Eltern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Einführung der Gremienarbeit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FFCC5C-F527-4964-BA6E-9AFBBFB65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10" y="1328547"/>
            <a:ext cx="4460743" cy="52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3A111-580D-42F8-904D-D51F63AA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Kita-Verfassung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2CA3A4-5D00-46E7-8416-AFEB6D5B0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23474"/>
            <a:ext cx="10363200" cy="5001126"/>
          </a:xfrm>
          <a:ln>
            <a:noFill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rgbClr val="0070C0"/>
                </a:solidFill>
              </a:rPr>
              <a:t>klärt die Selbst- und Mitentscheidungsrechte </a:t>
            </a:r>
            <a:r>
              <a:rPr lang="de-DE" sz="1800" dirty="0"/>
              <a:t>der Kinder in einer Kita, 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rgbClr val="0070C0"/>
                </a:solidFill>
              </a:rPr>
              <a:t>beschreibt Gremien und Verfahren</a:t>
            </a:r>
            <a:r>
              <a:rPr lang="de-DE" sz="1800" dirty="0"/>
              <a:t>, mittels derer gemeinschaftliche Entscheidungen getroffen werden sollen,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rgbClr val="C00000"/>
                </a:solidFill>
              </a:rPr>
              <a:t>garantiert nicht</a:t>
            </a:r>
            <a:r>
              <a:rPr lang="de-DE" sz="1800" dirty="0"/>
              <a:t>, dass die Rechte der Kinder in dieser Kita tatsächlich geachtet werden. 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800" dirty="0"/>
              <a:t>Dafür müssen …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den </a:t>
            </a:r>
            <a:r>
              <a:rPr lang="de-DE" sz="1800" b="1" dirty="0">
                <a:solidFill>
                  <a:srgbClr val="00B050"/>
                </a:solidFill>
              </a:rPr>
              <a:t>Kindern ihre Rechte bekannt </a:t>
            </a:r>
            <a:r>
              <a:rPr lang="de-DE" sz="1800" dirty="0"/>
              <a:t>sein,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800" dirty="0"/>
              <a:t>die pädagogischen Fachkräfte jedes Kind immer wieder </a:t>
            </a:r>
            <a:r>
              <a:rPr lang="de-DE" sz="1800" b="1" dirty="0">
                <a:solidFill>
                  <a:srgbClr val="00B050"/>
                </a:solidFill>
              </a:rPr>
              <a:t>angemessen begleiten und unterstützen</a:t>
            </a:r>
            <a:r>
              <a:rPr lang="de-DE" sz="1800" dirty="0"/>
              <a:t>, seine Rechte wahrzunehmen. 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de-DE" sz="1800" dirty="0"/>
              <a:t>Ob die </a:t>
            </a:r>
            <a:r>
              <a:rPr lang="de-DE" sz="1800" b="1" dirty="0">
                <a:solidFill>
                  <a:srgbClr val="0070C0"/>
                </a:solidFill>
              </a:rPr>
              <a:t>Selbstbestimmungsrechte</a:t>
            </a:r>
            <a:r>
              <a:rPr lang="de-DE" sz="1800" dirty="0"/>
              <a:t> der Kinder geachtet werden, zeigt sich vorwiegend </a:t>
            </a:r>
            <a:r>
              <a:rPr lang="de-DE" sz="1800" b="1" dirty="0">
                <a:solidFill>
                  <a:srgbClr val="0070C0"/>
                </a:solidFill>
              </a:rPr>
              <a:t>in den Interaktionen </a:t>
            </a:r>
            <a:r>
              <a:rPr lang="de-DE" sz="1800" dirty="0"/>
              <a:t>zwischen einzelnen Fachkräften und Kindern.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/>
              <a:t>Ob die </a:t>
            </a:r>
            <a:r>
              <a:rPr lang="de-DE" sz="1800" b="1" dirty="0">
                <a:solidFill>
                  <a:srgbClr val="0070C0"/>
                </a:solidFill>
              </a:rPr>
              <a:t>Mitbestimmungsrechte</a:t>
            </a:r>
            <a:r>
              <a:rPr lang="de-DE" sz="1800" dirty="0"/>
              <a:t> der Kinder geachtet werden, zeigt sich vorwiegend darin, dass Kinder und Fachkräfte regelmäßig </a:t>
            </a:r>
            <a:r>
              <a:rPr lang="de-DE" sz="1800" b="1" dirty="0">
                <a:solidFill>
                  <a:srgbClr val="0070C0"/>
                </a:solidFill>
              </a:rPr>
              <a:t>in den Beteiligungsgremien und in Partizipationsprojekten </a:t>
            </a:r>
            <a:r>
              <a:rPr lang="de-DE" sz="1800" dirty="0"/>
              <a:t>gemeinsam entscheiden und planen. </a:t>
            </a:r>
          </a:p>
        </p:txBody>
      </p:sp>
    </p:spTree>
    <p:extLst>
      <p:ext uri="{BB962C8B-B14F-4D97-AF65-F5344CB8AC3E}">
        <p14:creationId xmlns:p14="http://schemas.microsoft.com/office/powerpoint/2010/main" val="36701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6"/>
            </a:pPr>
            <a:r>
              <a:rPr lang="de-DE" sz="2000" dirty="0"/>
              <a:t>Handlungsplan erstellen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1. Lesung im Team: Umgang mit Vetos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Das gibt es immer wieder: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Kolleg*innen waren während der Teamtage</a:t>
            </a:r>
            <a:br>
              <a:rPr lang="de-DE" sz="1600" dirty="0"/>
            </a:br>
            <a:r>
              <a:rPr lang="de-DE" sz="1600" dirty="0"/>
              <a:t>- krank</a:t>
            </a:r>
            <a:br>
              <a:rPr lang="de-DE" sz="1600" dirty="0"/>
            </a:br>
            <a:r>
              <a:rPr lang="de-DE" sz="1600" dirty="0"/>
              <a:t>- krank geschrieben</a:t>
            </a:r>
            <a:br>
              <a:rPr lang="de-DE" sz="1600" dirty="0"/>
            </a:br>
            <a:r>
              <a:rPr lang="de-DE" sz="1600" dirty="0"/>
              <a:t>- im Urlaub</a:t>
            </a:r>
            <a:br>
              <a:rPr lang="de-DE" sz="1600" dirty="0"/>
            </a:br>
            <a:r>
              <a:rPr lang="de-DE" sz="1600" dirty="0"/>
              <a:t>- äußerst schweigsam</a:t>
            </a:r>
            <a:br>
              <a:rPr lang="de-DE" sz="1600" dirty="0"/>
            </a:br>
            <a:r>
              <a:rPr lang="de-DE" sz="1600" dirty="0"/>
              <a:t>und legen bei der 1. Lesung ein Veto ein.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Was tun?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Das </a:t>
            </a:r>
            <a:r>
              <a:rPr lang="de-DE" sz="1600" b="1" dirty="0">
                <a:solidFill>
                  <a:srgbClr val="0070C0"/>
                </a:solidFill>
              </a:rPr>
              <a:t>Team muss entscheiden</a:t>
            </a:r>
            <a:r>
              <a:rPr lang="de-DE" sz="1600" dirty="0"/>
              <a:t>, ob dem Einspruch stattgegeben wird.</a:t>
            </a:r>
            <a:br>
              <a:rPr lang="de-DE" sz="1600" dirty="0"/>
            </a:br>
            <a:r>
              <a:rPr lang="de-DE" sz="1600" dirty="0"/>
              <a:t>Es sollte </a:t>
            </a:r>
            <a:r>
              <a:rPr lang="de-DE" sz="1600" b="1" dirty="0">
                <a:solidFill>
                  <a:srgbClr val="C00000"/>
                </a:solidFill>
              </a:rPr>
              <a:t>nicht der gesamte Teamprozess in Frage gestellt </a:t>
            </a:r>
            <a:r>
              <a:rPr lang="de-DE" sz="1600" dirty="0"/>
              <a:t>werden.</a:t>
            </a:r>
            <a:br>
              <a:rPr lang="de-DE" sz="1600" dirty="0"/>
            </a:br>
            <a:r>
              <a:rPr lang="de-DE" sz="1600" dirty="0"/>
              <a:t>Dennoch kann </a:t>
            </a:r>
            <a:r>
              <a:rPr lang="de-DE" sz="1600" b="1" dirty="0">
                <a:solidFill>
                  <a:srgbClr val="00B050"/>
                </a:solidFill>
              </a:rPr>
              <a:t>die Kolleg*in auch richtig liegen</a:t>
            </a:r>
            <a:r>
              <a:rPr lang="de-DE" sz="1600" dirty="0"/>
              <a:t>, weil das Team zunächst zu bereitwillig Macht an die Kinder abgegeben hat.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Helfen kann oftmals eine nachträgliche Verabredung einer </a:t>
            </a:r>
            <a:r>
              <a:rPr lang="de-DE" sz="1600" b="1" dirty="0">
                <a:solidFill>
                  <a:srgbClr val="0070C0"/>
                </a:solidFill>
              </a:rPr>
              <a:t>Probephase</a:t>
            </a:r>
            <a:r>
              <a:rPr lang="de-D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56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6"/>
            </a:pPr>
            <a:r>
              <a:rPr lang="de-DE" sz="2000" dirty="0"/>
              <a:t>Handlungsplan erstellen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2"/>
            </a:pPr>
            <a:r>
              <a:rPr lang="de-DE" sz="1600" dirty="0"/>
              <a:t>Eltern über den Prozess informieren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Es gilt der Grundsatz: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b="1" dirty="0">
                <a:solidFill>
                  <a:srgbClr val="0070C0"/>
                </a:solidFill>
              </a:rPr>
              <a:t>Eltern so früh und so genau wie möglich informieren, was das Team vorhat und was dabei herausgekommen ist</a:t>
            </a:r>
            <a:r>
              <a:rPr lang="de-DE" sz="1600" dirty="0"/>
              <a:t>: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- Inhalte der Teamtage</a:t>
            </a:r>
            <a:br>
              <a:rPr lang="de-DE" sz="1600" dirty="0"/>
            </a:br>
            <a:r>
              <a:rPr lang="de-DE" sz="1600" dirty="0"/>
              <a:t>- Gesetzliche Anforderungen</a:t>
            </a:r>
            <a:br>
              <a:rPr lang="de-DE" sz="1600" dirty="0"/>
            </a:br>
            <a:r>
              <a:rPr lang="de-DE" sz="1600" dirty="0"/>
              <a:t>- Begründungen für Partizipation</a:t>
            </a:r>
            <a:br>
              <a:rPr lang="de-DE" sz="1600" dirty="0"/>
            </a:br>
            <a:r>
              <a:rPr lang="de-DE" sz="1600" dirty="0"/>
              <a:t>- geplante Einbindung (Anhörung) der Eltern</a:t>
            </a:r>
            <a:br>
              <a:rPr lang="de-DE" sz="1600" dirty="0"/>
            </a:br>
            <a:r>
              <a:rPr lang="de-DE" sz="1600" dirty="0"/>
              <a:t>- bisherige Erfahrungen der Kita mit Partizipation (in Beteiligungsprojekten)</a:t>
            </a:r>
            <a:br>
              <a:rPr lang="de-DE" sz="1600" dirty="0"/>
            </a:br>
            <a:r>
              <a:rPr lang="de-DE" sz="1600" dirty="0"/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27826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6"/>
            </a:pPr>
            <a:r>
              <a:rPr lang="de-DE" sz="2000" dirty="0"/>
              <a:t>Handlungsplan erstellen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3"/>
            </a:pPr>
            <a:r>
              <a:rPr lang="de-DE" sz="1600" dirty="0"/>
              <a:t>2. Lesung: Anhörung (welcher) Eltern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Wir empfehlen: </a:t>
            </a:r>
            <a:r>
              <a:rPr lang="de-DE" sz="1600" b="1" dirty="0">
                <a:solidFill>
                  <a:srgbClr val="0070C0"/>
                </a:solidFill>
              </a:rPr>
              <a:t>Eltern nur anhören</a:t>
            </a:r>
            <a:r>
              <a:rPr lang="de-DE" sz="1600" dirty="0"/>
              <a:t>! 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Ist die Elternvertretung dafür aktuell der geeignete Kreis? </a:t>
            </a:r>
            <a:br>
              <a:rPr lang="de-DE" sz="1600" dirty="0"/>
            </a:br>
            <a:r>
              <a:rPr lang="de-DE" sz="1600" dirty="0"/>
              <a:t>Oder doch besser in Gruppenelternversammlungen?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Die </a:t>
            </a:r>
            <a:r>
              <a:rPr lang="de-DE" sz="1600" b="1" dirty="0">
                <a:solidFill>
                  <a:srgbClr val="0070C0"/>
                </a:solidFill>
              </a:rPr>
              <a:t>Bedenken der Eltern ernsthaft und verständnisvoll prüfen</a:t>
            </a:r>
            <a:r>
              <a:rPr lang="de-DE" sz="1600" dirty="0"/>
              <a:t>!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Den Eltern </a:t>
            </a:r>
            <a:r>
              <a:rPr lang="de-DE" sz="1600" b="1" dirty="0">
                <a:solidFill>
                  <a:srgbClr val="0070C0"/>
                </a:solidFill>
              </a:rPr>
              <a:t>gut begründete Rückmeldungen </a:t>
            </a:r>
            <a:r>
              <a:rPr lang="de-DE" sz="1600" dirty="0"/>
              <a:t>geben!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Anschließend auf jeden Fall </a:t>
            </a:r>
            <a:r>
              <a:rPr lang="de-DE" sz="1600" b="1" dirty="0">
                <a:solidFill>
                  <a:srgbClr val="0070C0"/>
                </a:solidFill>
              </a:rPr>
              <a:t>alle Eltern informieren</a:t>
            </a:r>
            <a:r>
              <a:rPr lang="de-DE" sz="1600" dirty="0"/>
              <a:t>!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Es empfiehlt sich, alle diese Schritte im Handlungsplan zu terminieren.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Ggf. brauchen sie bei der 2. Lesung und der Information aller Eltern eure Unterstützung.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7980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38048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6"/>
            </a:pPr>
            <a:r>
              <a:rPr lang="de-DE" sz="2000" dirty="0"/>
              <a:t>Handlungsplan erstellen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4"/>
            </a:pPr>
            <a:r>
              <a:rPr lang="de-DE" sz="1600" dirty="0"/>
              <a:t>Einführung der Gremienarbeit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4"/>
            </a:pPr>
            <a:r>
              <a:rPr lang="de-DE" sz="1600" dirty="0"/>
              <a:t>Die Kolleg*innen sind bei der Umsetzung der Beschlüsse oft ungeduldig.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4"/>
            </a:pPr>
            <a:r>
              <a:rPr lang="de-DE" sz="1600" dirty="0"/>
              <a:t>Daher eindringlich darauf hinweisen, dass </a:t>
            </a:r>
            <a:r>
              <a:rPr lang="de-DE" sz="1600" b="1" dirty="0">
                <a:solidFill>
                  <a:srgbClr val="0070C0"/>
                </a:solidFill>
              </a:rPr>
              <a:t>vor der endgültigen Information aller Eltern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4"/>
            </a:pPr>
            <a:r>
              <a:rPr lang="de-DE" sz="1600" dirty="0"/>
              <a:t>- in der Regel zwar die Gremien eingeführt und </a:t>
            </a:r>
            <a:r>
              <a:rPr lang="de-DE" sz="1600" b="1" dirty="0">
                <a:solidFill>
                  <a:srgbClr val="00B050"/>
                </a:solidFill>
              </a:rPr>
              <a:t>Mitbestimmungsrechte</a:t>
            </a:r>
            <a:r>
              <a:rPr lang="de-DE" sz="1600" dirty="0"/>
              <a:t> umgesetzt werden können,</a:t>
            </a:r>
            <a:br>
              <a:rPr lang="de-DE" sz="1600" dirty="0"/>
            </a:br>
            <a:r>
              <a:rPr lang="de-DE" sz="1600" dirty="0"/>
              <a:t>- aber auf keinen Fall </a:t>
            </a:r>
            <a:r>
              <a:rPr lang="de-DE" sz="1600" b="1" dirty="0">
                <a:solidFill>
                  <a:srgbClr val="C00000"/>
                </a:solidFill>
              </a:rPr>
              <a:t>Selbstbestimmungsrechte</a:t>
            </a:r>
            <a:r>
              <a:rPr lang="de-DE" sz="1600" dirty="0"/>
              <a:t> eingelöst werden dürfen.</a:t>
            </a:r>
          </a:p>
        </p:txBody>
      </p:sp>
    </p:spTree>
    <p:extLst>
      <p:ext uri="{BB962C8B-B14F-4D97-AF65-F5344CB8AC3E}">
        <p14:creationId xmlns:p14="http://schemas.microsoft.com/office/powerpoint/2010/main" val="19997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7"/>
            </a:pPr>
            <a:r>
              <a:rPr lang="de-DE" sz="2000" dirty="0"/>
              <a:t>Einführen der Kita-Verfassung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Visualisierung der Verfassung (als Verpflichtung in Verfassung aufnehmen)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Selbstbestimmung gewähren und Beschwerdeverfahren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Mitbestimmung in Beteiligungsprojekten umsetzen</a:t>
            </a:r>
          </a:p>
        </p:txBody>
      </p:sp>
    </p:spTree>
    <p:extLst>
      <p:ext uri="{BB962C8B-B14F-4D97-AF65-F5344CB8AC3E}">
        <p14:creationId xmlns:p14="http://schemas.microsoft.com/office/powerpoint/2010/main" val="923379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1" y="1304925"/>
            <a:ext cx="9856224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7"/>
            </a:pPr>
            <a:r>
              <a:rPr lang="de-DE" sz="2000" dirty="0"/>
              <a:t>Einführen der Kita-Verfassung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Visualisierung der Verfassung (als Verpflichtung in Verfassung aufnehmen)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endParaRPr lang="de-DE" sz="1600" dirty="0"/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b="1" dirty="0"/>
              <a:t>§ 5 Visualisierung der Kita-Verfassung und der Regeln 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Die pädagogischen Mitarbeiter*innen verpflichten sich, die </a:t>
            </a:r>
            <a:r>
              <a:rPr lang="de-DE" sz="1600" b="1" dirty="0">
                <a:solidFill>
                  <a:srgbClr val="0070C0"/>
                </a:solidFill>
              </a:rPr>
              <a:t>Beteiligungs- und Beschwerdegremien</a:t>
            </a:r>
            <a:r>
              <a:rPr lang="de-DE" sz="1600" dirty="0"/>
              <a:t>, die </a:t>
            </a:r>
            <a:r>
              <a:rPr lang="de-DE" sz="1600" b="1" dirty="0">
                <a:solidFill>
                  <a:srgbClr val="0070C0"/>
                </a:solidFill>
              </a:rPr>
              <a:t>Entscheidungsrechte</a:t>
            </a:r>
            <a:r>
              <a:rPr lang="de-DE" sz="1600" dirty="0"/>
              <a:t> sowie die </a:t>
            </a:r>
            <a:r>
              <a:rPr lang="de-DE" sz="1600" b="1" dirty="0">
                <a:solidFill>
                  <a:srgbClr val="0070C0"/>
                </a:solidFill>
              </a:rPr>
              <a:t>jeweils geltenden Regeln </a:t>
            </a:r>
            <a:r>
              <a:rPr lang="de-DE" sz="1600" dirty="0"/>
              <a:t>in der Kita </a:t>
            </a:r>
            <a:r>
              <a:rPr lang="de-DE" sz="1600" dirty="0" err="1"/>
              <a:t>xyz</a:t>
            </a:r>
            <a:r>
              <a:rPr lang="de-DE" sz="1600" dirty="0"/>
              <a:t> für die Kinder verständlich zu visualisieren und für Kinder und Eltern zugänglich zu veröffentlichen. 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endParaRPr lang="de-DE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7"/>
            </a:pPr>
            <a:r>
              <a:rPr lang="de-DE" sz="2000" dirty="0"/>
              <a:t>Einführen der Kita-Verfassung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2"/>
            </a:pPr>
            <a:r>
              <a:rPr lang="de-DE" sz="1600" dirty="0"/>
              <a:t>Selbstbestimmung gewähren und Beschwerdeverfahren einführen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Nach Information aller Eltern und der Kinder (durch die Visualisierung der Verfassung) sollten die </a:t>
            </a:r>
            <a:r>
              <a:rPr lang="de-DE" sz="1600" b="1" dirty="0">
                <a:solidFill>
                  <a:srgbClr val="0070C0"/>
                </a:solidFill>
              </a:rPr>
              <a:t>Selbstbestimmungsrechte gewährt </a:t>
            </a:r>
            <a:r>
              <a:rPr lang="de-DE" sz="1600" dirty="0"/>
              <a:t>werden.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Spätestens jetzt sollten </a:t>
            </a:r>
            <a:r>
              <a:rPr lang="de-DE" sz="1600" b="1" dirty="0">
                <a:solidFill>
                  <a:srgbClr val="0070C0"/>
                </a:solidFill>
              </a:rPr>
              <a:t>Beschwerdeverfahren</a:t>
            </a:r>
            <a:r>
              <a:rPr lang="de-DE" sz="1600" dirty="0"/>
              <a:t> eingeführt werden, damit die Kinder sich zur Wehr setzen können, wenn diese Rechte einmal missachtet werden. </a:t>
            </a:r>
          </a:p>
        </p:txBody>
      </p:sp>
    </p:spTree>
    <p:extLst>
      <p:ext uri="{BB962C8B-B14F-4D97-AF65-F5344CB8AC3E}">
        <p14:creationId xmlns:p14="http://schemas.microsoft.com/office/powerpoint/2010/main" val="3581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7"/>
            </a:pPr>
            <a:r>
              <a:rPr lang="de-DE" sz="2000" dirty="0"/>
              <a:t>Einführen der Kita-Verfassung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3"/>
            </a:pPr>
            <a:r>
              <a:rPr lang="de-DE" sz="1600" dirty="0"/>
              <a:t>Mitbestimmung in Beteiligungsprojekten umsetzen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Unter Hinweis auf die </a:t>
            </a:r>
            <a:r>
              <a:rPr lang="de-DE" sz="1600" b="1" dirty="0">
                <a:solidFill>
                  <a:srgbClr val="0070C0"/>
                </a:solidFill>
              </a:rPr>
              <a:t>Mitbestimmungsrechte</a:t>
            </a:r>
            <a:r>
              <a:rPr lang="de-DE" sz="1600" dirty="0"/>
              <a:t> in der Verfassung sollten dann zunächst </a:t>
            </a:r>
            <a:r>
              <a:rPr lang="de-DE" sz="1600" b="1" dirty="0">
                <a:solidFill>
                  <a:srgbClr val="0070C0"/>
                </a:solidFill>
              </a:rPr>
              <a:t>(kleine) Top-down-Beteiligungsprojekte </a:t>
            </a:r>
            <a:r>
              <a:rPr lang="de-DE" sz="1600" dirty="0"/>
              <a:t>durchgeführt werden. So wird auch die Nutzbarkeit der Gremien nachvollziehbar.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Empfehlenswert ist, dabei auch die Einführung, Veränderung und/oder Durchsetzung von </a:t>
            </a:r>
            <a:r>
              <a:rPr lang="de-DE" sz="1600" b="1" dirty="0">
                <a:solidFill>
                  <a:srgbClr val="0070C0"/>
                </a:solidFill>
              </a:rPr>
              <a:t>Regeln</a:t>
            </a:r>
            <a:r>
              <a:rPr lang="de-DE" sz="1600" dirty="0"/>
              <a:t> aufzugreifen.</a:t>
            </a:r>
          </a:p>
        </p:txBody>
      </p:sp>
    </p:spTree>
    <p:extLst>
      <p:ext uri="{BB962C8B-B14F-4D97-AF65-F5344CB8AC3E}">
        <p14:creationId xmlns:p14="http://schemas.microsoft.com/office/powerpoint/2010/main" val="220461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8"/>
            </a:pPr>
            <a:r>
              <a:rPr lang="de-DE" sz="2000" dirty="0"/>
              <a:t>Besonderheiten in der Krippe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Mit Selbstbestimmungsrechten und deren Realisierung starten</a:t>
            </a:r>
            <a:endParaRPr lang="de-DE" sz="1600" dirty="0">
              <a:solidFill>
                <a:srgbClr val="00B050"/>
              </a:solidFill>
            </a:endParaRP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Mitbestimmungsrechte, Gremien, Projekte allmählich ergänzen</a:t>
            </a:r>
            <a:endParaRPr lang="de-DE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84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8"/>
            </a:pPr>
            <a:r>
              <a:rPr lang="de-DE" sz="2000" dirty="0"/>
              <a:t>Besonderheiten in der Krippe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Mit Selbstbestimmungsrechten und deren Realisierung starten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In Krippen empfehlen wir inzwischen, </a:t>
            </a:r>
            <a:r>
              <a:rPr lang="de-DE" sz="1600" b="1" dirty="0">
                <a:solidFill>
                  <a:srgbClr val="0070C0"/>
                </a:solidFill>
              </a:rPr>
              <a:t>mit Verfassungen einzusteigen</a:t>
            </a:r>
            <a:r>
              <a:rPr lang="de-DE" sz="1600" dirty="0"/>
              <a:t>. Dabei sollten allerdings zunächst ausschließlich die </a:t>
            </a:r>
            <a:r>
              <a:rPr lang="de-DE" sz="1600" b="1" dirty="0">
                <a:solidFill>
                  <a:srgbClr val="0070C0"/>
                </a:solidFill>
              </a:rPr>
              <a:t>Selbstbestimmungsrechte</a:t>
            </a:r>
            <a:r>
              <a:rPr lang="de-DE" sz="1600" dirty="0"/>
              <a:t> thematisiert werden.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In der Umsetzung wäre dann zunächst zu klären, welche </a:t>
            </a:r>
            <a:r>
              <a:rPr lang="de-DE" sz="1600" b="1" dirty="0">
                <a:solidFill>
                  <a:srgbClr val="0070C0"/>
                </a:solidFill>
              </a:rPr>
              <a:t>strukturellen</a:t>
            </a:r>
            <a:r>
              <a:rPr lang="de-DE" sz="1600" dirty="0"/>
              <a:t> (z.B. handhabbares Geschirr und Besteck, Veränderung des Tagesablaufs bezüglich Wickel- oder Schlafzeiten, Gestaltung vielfältiger Schlafplätze in allen Räumen) und </a:t>
            </a:r>
            <a:r>
              <a:rPr lang="de-DE" sz="1600" b="1" dirty="0">
                <a:solidFill>
                  <a:srgbClr val="0070C0"/>
                </a:solidFill>
              </a:rPr>
              <a:t>interaktiven Veränderungen </a:t>
            </a:r>
            <a:r>
              <a:rPr lang="de-DE" sz="1600" dirty="0"/>
              <a:t>erforderlich sind, damit die Kinder diese Rechte wahrnehmen können. </a:t>
            </a:r>
          </a:p>
        </p:txBody>
      </p:sp>
    </p:spTree>
    <p:extLst>
      <p:ext uri="{BB962C8B-B14F-4D97-AF65-F5344CB8AC3E}">
        <p14:creationId xmlns:p14="http://schemas.microsoft.com/office/powerpoint/2010/main" val="351238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/>
            </a:pPr>
            <a:r>
              <a:rPr lang="de-DE" sz="2000" dirty="0"/>
              <a:t>Wann ist eine Kita „reif“ für eine Verfassung?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arenBoth"/>
            </a:pPr>
            <a:r>
              <a:rPr lang="de-DE" sz="2000" dirty="0"/>
              <a:t>Auftragsklärung mit dem Team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arenBoth"/>
            </a:pPr>
            <a:r>
              <a:rPr lang="de-DE" sz="2000" dirty="0"/>
              <a:t>Doppelte Kartenabfrage zur Themensammlung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Erforderliche Themen / Empfohlene Themen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arenBoth"/>
            </a:pPr>
            <a:r>
              <a:rPr lang="de-DE" sz="2000" dirty="0"/>
              <a:t>Selbst- und Mitentscheidungsrechte im Konsens klären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4 Schritte zum Konsens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„Spickzettel“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Konsensstufen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Der doppelte Eisberg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Konsensmoderation mit ovalen Karten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Konsensmoderation mit der Tabelle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Achtung: Scheinpartizipation! Hintertürchen schließen!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Rechte formulieren</a:t>
            </a:r>
          </a:p>
        </p:txBody>
      </p:sp>
    </p:spTree>
    <p:extLst>
      <p:ext uri="{BB962C8B-B14F-4D97-AF65-F5344CB8AC3E}">
        <p14:creationId xmlns:p14="http://schemas.microsoft.com/office/powerpoint/2010/main" val="35788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8"/>
            </a:pPr>
            <a:r>
              <a:rPr lang="de-DE" sz="2000" dirty="0"/>
              <a:t>Besonderheiten in der Krippe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2"/>
            </a:pPr>
            <a:r>
              <a:rPr lang="de-DE" sz="1600" dirty="0"/>
              <a:t>Mitbestimmungsrechte, Gremien, Projekte allmählich ergänzen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b="1" dirty="0">
                <a:solidFill>
                  <a:srgbClr val="0070C0"/>
                </a:solidFill>
              </a:rPr>
              <a:t>In der Krippe braucht es keine Gremien</a:t>
            </a:r>
            <a:r>
              <a:rPr lang="de-DE" sz="1600" dirty="0"/>
              <a:t>, aber eine Gesprächskultur in der Gruppe kann z.B. in Morgenkreisen entwickelt werden.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Die </a:t>
            </a:r>
            <a:r>
              <a:rPr lang="de-DE" sz="1600" b="1" dirty="0">
                <a:solidFill>
                  <a:srgbClr val="0070C0"/>
                </a:solidFill>
              </a:rPr>
              <a:t>Mitbestimmung in Beteiligungsprojekten </a:t>
            </a:r>
            <a:r>
              <a:rPr lang="de-DE" sz="1600" dirty="0"/>
              <a:t>ist – insbesondere mit älteren Krippenkindern – möglich, steht aber nicht am Anfang (siehe Bilderbuch „Eine Baustelle für die </a:t>
            </a:r>
            <a:r>
              <a:rPr lang="de-DE" sz="1600" dirty="0" err="1"/>
              <a:t>Krippis</a:t>
            </a:r>
            <a:r>
              <a:rPr lang="de-DE" sz="1600" dirty="0"/>
              <a:t>“).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Eine </a:t>
            </a:r>
            <a:r>
              <a:rPr lang="de-DE" sz="1600" b="1" dirty="0">
                <a:solidFill>
                  <a:srgbClr val="0070C0"/>
                </a:solidFill>
              </a:rPr>
              <a:t>Mitwirkung in Beteiligungsgremien</a:t>
            </a:r>
            <a:r>
              <a:rPr lang="de-DE" sz="1600" dirty="0"/>
              <a:t> auf Einrichtungsebene ist ebenfalls – insbesondere mit älteren Krippenkindern – möglich. Es sollte aber stets dafür gesorgt sein, dass ihre Interessen dort (ggf. durch eine Fachkraft) einfließen können.</a:t>
            </a:r>
          </a:p>
        </p:txBody>
      </p:sp>
    </p:spTree>
    <p:extLst>
      <p:ext uri="{BB962C8B-B14F-4D97-AF65-F5344CB8AC3E}">
        <p14:creationId xmlns:p14="http://schemas.microsoft.com/office/powerpoint/2010/main" val="1337864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9"/>
            </a:pPr>
            <a:r>
              <a:rPr lang="de-DE" sz="2000" dirty="0"/>
              <a:t>Besonderheiten im Hort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Thema: Hausaufgaben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(besser: offene) Gremien: „Kein Bock auf Rumsitzen!“</a:t>
            </a:r>
          </a:p>
        </p:txBody>
      </p:sp>
    </p:spTree>
    <p:extLst>
      <p:ext uri="{BB962C8B-B14F-4D97-AF65-F5344CB8AC3E}">
        <p14:creationId xmlns:p14="http://schemas.microsoft.com/office/powerpoint/2010/main" val="4167548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9"/>
            </a:pPr>
            <a:r>
              <a:rPr lang="de-DE" sz="2000" dirty="0"/>
              <a:t>Besonderheiten im Hort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Thema: Hausaufgaben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Ein zentrales Thema, zu dem die Rechte der Kinder geklärt werden sollten, sind die </a:t>
            </a:r>
            <a:r>
              <a:rPr lang="de-DE" sz="1600" b="1" dirty="0">
                <a:solidFill>
                  <a:srgbClr val="0070C0"/>
                </a:solidFill>
              </a:rPr>
              <a:t>Hausaufgaben</a:t>
            </a:r>
            <a:r>
              <a:rPr lang="de-DE" sz="1600" dirty="0"/>
              <a:t>. Gibt es hier überhaupt Partizipationsrechte? 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Hier steht das </a:t>
            </a:r>
            <a:r>
              <a:rPr lang="de-DE" sz="1600" b="1" dirty="0">
                <a:solidFill>
                  <a:srgbClr val="0070C0"/>
                </a:solidFill>
              </a:rPr>
              <a:t>Selbstverständnis von Horten als Jugendhilfeeinrichtungen </a:t>
            </a:r>
            <a:r>
              <a:rPr lang="de-DE" sz="1600" dirty="0"/>
              <a:t>zur Diskussion.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1600" dirty="0"/>
              <a:t>Den Kindern hier (weitgehende) Rechte einzuräumen, führt in der Regel zu </a:t>
            </a:r>
            <a:r>
              <a:rPr lang="de-DE" sz="1600" b="1" dirty="0">
                <a:solidFill>
                  <a:srgbClr val="0070C0"/>
                </a:solidFill>
              </a:rPr>
              <a:t>Auseinandersetzungen mit Eltern und Schule</a:t>
            </a:r>
            <a:r>
              <a:rPr lang="de-D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4495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9"/>
            </a:pPr>
            <a:r>
              <a:rPr lang="de-DE" sz="2000" dirty="0"/>
              <a:t>Besonderheiten im Hort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 startAt="2"/>
            </a:pPr>
            <a:r>
              <a:rPr lang="de-DE" sz="1600" dirty="0"/>
              <a:t>(besser: offene) Gremien: „Kein Bock auf Rumsitzen!“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In Horten haben die Kinder häufig wenig Interesse, in Gremien zu sitzen und zu reden. Das haben sie meist schon in der Schule zur Genüge getan.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Es empfiehlt sich daher, im Hort eher mit </a:t>
            </a:r>
            <a:r>
              <a:rPr lang="de-DE" sz="1600" b="1" dirty="0">
                <a:solidFill>
                  <a:srgbClr val="0070C0"/>
                </a:solidFill>
              </a:rPr>
              <a:t>offenen Beteiligungsgremien </a:t>
            </a:r>
            <a:r>
              <a:rPr lang="de-DE" sz="1600" dirty="0"/>
              <a:t>zu arbeiten.</a:t>
            </a:r>
          </a:p>
          <a:p>
            <a:pPr marL="1008000" lvl="1" indent="-514350">
              <a:spcBef>
                <a:spcPts val="6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1600" dirty="0"/>
              <a:t>Allerdings sollten diese dann auch legitimiert sein, </a:t>
            </a:r>
            <a:r>
              <a:rPr lang="de-DE" sz="1600" b="1" dirty="0">
                <a:solidFill>
                  <a:srgbClr val="0070C0"/>
                </a:solidFill>
              </a:rPr>
              <a:t>auch bei geringer Beteiligung gültige Entscheidungen</a:t>
            </a:r>
            <a:r>
              <a:rPr lang="de-DE" sz="1600" dirty="0"/>
              <a:t> zu fällen.</a:t>
            </a:r>
          </a:p>
        </p:txBody>
      </p:sp>
    </p:spTree>
    <p:extLst>
      <p:ext uri="{BB962C8B-B14F-4D97-AF65-F5344CB8AC3E}">
        <p14:creationId xmlns:p14="http://schemas.microsoft.com/office/powerpoint/2010/main" val="180309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064AE-1EC6-4F3A-97DF-3567B9D51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534" y="1739360"/>
            <a:ext cx="10934701" cy="854285"/>
          </a:xfrm>
        </p:spPr>
        <p:txBody>
          <a:bodyPr/>
          <a:lstStyle/>
          <a:p>
            <a:r>
              <a:rPr lang="de-DE" dirty="0"/>
              <a:t>Das war‘s. Danke!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71E1513-CF1D-4A07-9F5A-E218B6994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225" y="2524125"/>
            <a:ext cx="10877550" cy="3886201"/>
          </a:xfrm>
        </p:spPr>
        <p:txBody>
          <a:bodyPr/>
          <a:lstStyle/>
          <a:p>
            <a:r>
              <a:rPr lang="de-DE" dirty="0"/>
              <a:t>Update Kita-Verfassung</a:t>
            </a:r>
          </a:p>
          <a:p>
            <a:endParaRPr lang="de-DE" dirty="0"/>
          </a:p>
          <a:p>
            <a:r>
              <a:rPr lang="de-DE" dirty="0"/>
              <a:t>Daniel </a:t>
            </a:r>
            <a:r>
              <a:rPr lang="de-DE" dirty="0" err="1"/>
              <a:t>Frömbgen</a:t>
            </a:r>
            <a:r>
              <a:rPr lang="de-DE" dirty="0"/>
              <a:t> | Rüdiger Hansen | Yvonne Rehmann | Julius Seelig</a:t>
            </a:r>
          </a:p>
          <a:p>
            <a:r>
              <a:rPr lang="de-DE" dirty="0"/>
              <a:t>Institut für Partizipation und Bildung</a:t>
            </a:r>
          </a:p>
          <a:p>
            <a:endParaRPr lang="de-DE" dirty="0"/>
          </a:p>
          <a:p>
            <a:r>
              <a:rPr lang="de-DE" dirty="0" err="1"/>
              <a:t>Espenau</a:t>
            </a:r>
            <a:r>
              <a:rPr lang="de-DE" dirty="0"/>
              <a:t>, 22.+23. Januar 2019</a:t>
            </a:r>
          </a:p>
        </p:txBody>
      </p:sp>
    </p:spTree>
    <p:extLst>
      <p:ext uri="{BB962C8B-B14F-4D97-AF65-F5344CB8AC3E}">
        <p14:creationId xmlns:p14="http://schemas.microsoft.com/office/powerpoint/2010/main" val="1983751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454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5"/>
            </a:pPr>
            <a:r>
              <a:rPr lang="de-DE" sz="2000" dirty="0"/>
              <a:t>Gremien und 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Zur Umsetzung von Mitbestimmungsrechten in Beteiligungsprojekten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Exkurs: Beschwerdeverfahren zum Einklagen (nicht nur) von Selbstbestimmungsrechten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Vorstellung klassischer Gremien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Entwicklung von Entwürfen in 2 Arbeitsgruppen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Die 2 Arbeitsbögen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Moderation eines Konsenses über Gremien und Verfahren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Gremien und Verfahren in Paragraphen beschreiben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arenBoth" startAt="5"/>
            </a:pPr>
            <a:r>
              <a:rPr lang="de-DE" sz="2000" dirty="0"/>
              <a:t>Handlungsplan erstellen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1. Lesung im Team: Umgang mit Vetos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Eltern über den Prozess informieren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2. Lesung: Anhörung (welcher) Eltern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Einführung der Gremienarbeit</a:t>
            </a:r>
          </a:p>
        </p:txBody>
      </p:sp>
    </p:spTree>
    <p:extLst>
      <p:ext uri="{BB962C8B-B14F-4D97-AF65-F5344CB8AC3E}">
        <p14:creationId xmlns:p14="http://schemas.microsoft.com/office/powerpoint/2010/main" val="2748673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073775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arenBoth" startAt="7"/>
            </a:pPr>
            <a:r>
              <a:rPr lang="de-DE" sz="2000" dirty="0"/>
              <a:t>Einführen der Kita-Verfassung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Visualisierung der Verfassung (als Verpflichtung in Verfassung aufnehmen)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Selbstbestimmung gewähren und Beschwerdeverfahren einführen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Mitbestimmung in Beteiligungsprojekten umsetzen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arenBoth" startAt="7"/>
            </a:pPr>
            <a:r>
              <a:rPr lang="de-DE" sz="2000" dirty="0"/>
              <a:t>Besonderheiten in der Krippe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Mit Selbstbestimmungsrechten und deren Realisierung starten</a:t>
            </a:r>
            <a:endParaRPr lang="de-DE" sz="1600" dirty="0">
              <a:solidFill>
                <a:srgbClr val="00B050"/>
              </a:solidFill>
            </a:endParaRP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Mitbestimmungsrechte, Gremien, Projekte allmählich ergänzen</a:t>
            </a:r>
            <a:endParaRPr lang="de-DE" sz="1600" dirty="0">
              <a:solidFill>
                <a:srgbClr val="C00000"/>
              </a:solidFill>
            </a:endParaRPr>
          </a:p>
          <a:p>
            <a:pPr marL="514350" indent="-514350">
              <a:spcBef>
                <a:spcPts val="600"/>
              </a:spcBef>
              <a:buFont typeface="+mj-lt"/>
              <a:buAutoNum type="arabicParenBoth" startAt="9"/>
            </a:pPr>
            <a:r>
              <a:rPr lang="de-DE" sz="2000" dirty="0"/>
              <a:t>Besonderheiten im Hort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Thema: Hausaufgaben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(besser: offene) Gremien: „Kein Bock auf Rumsitzen!“</a:t>
            </a:r>
          </a:p>
        </p:txBody>
      </p:sp>
    </p:spTree>
    <p:extLst>
      <p:ext uri="{BB962C8B-B14F-4D97-AF65-F5344CB8AC3E}">
        <p14:creationId xmlns:p14="http://schemas.microsoft.com/office/powerpoint/2010/main" val="71516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/>
            </a:pPr>
            <a:r>
              <a:rPr lang="de-DE" sz="2000" dirty="0"/>
              <a:t>Wann ist eine Kita „reif“ für eine Verfassung?</a:t>
            </a:r>
          </a:p>
          <a:p>
            <a:pPr marL="514350" indent="-514350">
              <a:spcBef>
                <a:spcPts val="1200"/>
              </a:spcBef>
              <a:buClr>
                <a:schemeClr val="bg1"/>
              </a:buClr>
              <a:buFont typeface="+mj-lt"/>
              <a:buAutoNum type="arabicParenBoth"/>
            </a:pPr>
            <a:r>
              <a:rPr lang="de-DE" sz="2000" dirty="0"/>
              <a:t>Wenn ihr den Eindruck habt, 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dass die Fachkräfte sich bemühen, </a:t>
            </a:r>
            <a:r>
              <a:rPr lang="de-DE" sz="1600" b="1" dirty="0">
                <a:solidFill>
                  <a:srgbClr val="0070C0"/>
                </a:solidFill>
              </a:rPr>
              <a:t>mit den Kindern respektvoll zu interagieren</a:t>
            </a:r>
            <a:r>
              <a:rPr lang="de-DE" sz="1600" dirty="0"/>
              <a:t>,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dass die pädagogischen Fachkräfte prinzipiell in der Lage sind, </a:t>
            </a:r>
            <a:r>
              <a:rPr lang="de-DE" sz="1600" b="1" dirty="0">
                <a:solidFill>
                  <a:srgbClr val="0070C0"/>
                </a:solidFill>
              </a:rPr>
              <a:t>die Kinder in Beteiligungsprojekten an gemeinsamen Entscheidungen und Planungen methodisch angemessen zu begleiten</a:t>
            </a:r>
            <a:r>
              <a:rPr lang="de-DE" sz="1600" dirty="0"/>
              <a:t>.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Anders in der </a:t>
            </a:r>
            <a:r>
              <a:rPr lang="de-DE" sz="1600" b="1" dirty="0">
                <a:solidFill>
                  <a:srgbClr val="C00000"/>
                </a:solidFill>
              </a:rPr>
              <a:t>Krippe: siehe unten</a:t>
            </a:r>
            <a:r>
              <a:rPr lang="de-DE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285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2"/>
            </a:pPr>
            <a:r>
              <a:rPr lang="de-DE" sz="2000" dirty="0"/>
              <a:t>Auftragsklärung mit dem Team</a:t>
            </a:r>
          </a:p>
          <a:p>
            <a:pPr marL="514350" indent="-514350">
              <a:spcBef>
                <a:spcPts val="1200"/>
              </a:spcBef>
              <a:buClr>
                <a:schemeClr val="bg1"/>
              </a:buClr>
              <a:buFont typeface="+mj-lt"/>
              <a:buAutoNum type="arabicParenBoth" startAt="2"/>
            </a:pPr>
            <a:r>
              <a:rPr lang="de-DE" sz="2000" dirty="0"/>
              <a:t>Vergewissert euch zu Beginn der Fortbildung (noch einmal), 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dass </a:t>
            </a:r>
            <a:r>
              <a:rPr lang="de-DE" sz="1600" b="1" dirty="0">
                <a:solidFill>
                  <a:srgbClr val="0070C0"/>
                </a:solidFill>
              </a:rPr>
              <a:t>jede Fachkraft </a:t>
            </a:r>
            <a:r>
              <a:rPr lang="de-DE" sz="1600" dirty="0"/>
              <a:t>weiß, dass eine Kita-Verfassung erarbeitet werden soll,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dass </a:t>
            </a:r>
            <a:r>
              <a:rPr lang="de-DE" sz="1600" b="1" dirty="0">
                <a:solidFill>
                  <a:srgbClr val="0070C0"/>
                </a:solidFill>
              </a:rPr>
              <a:t>jede Fachkraft </a:t>
            </a:r>
            <a:r>
              <a:rPr lang="de-DE" sz="1600" dirty="0"/>
              <a:t>damit einverstanden ist, Macht an die Kinder abzugeben,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dass </a:t>
            </a:r>
            <a:r>
              <a:rPr lang="de-DE" sz="1600" b="1" dirty="0">
                <a:solidFill>
                  <a:srgbClr val="0070C0"/>
                </a:solidFill>
              </a:rPr>
              <a:t>jede Fachkraft </a:t>
            </a:r>
            <a:r>
              <a:rPr lang="de-DE" sz="1600" dirty="0"/>
              <a:t>sich bereit erklärt, ihre Bedenken ggf. zu äußern,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dass </a:t>
            </a:r>
            <a:r>
              <a:rPr lang="de-DE" sz="1600" b="1" dirty="0">
                <a:solidFill>
                  <a:srgbClr val="0070C0"/>
                </a:solidFill>
              </a:rPr>
              <a:t>jede Fachkraft</a:t>
            </a:r>
            <a:r>
              <a:rPr lang="de-DE" sz="1600" dirty="0"/>
              <a:t> sich bereit erklärt, die Bedenken der anderen ernst zu nehmen,</a:t>
            </a:r>
          </a:p>
          <a:p>
            <a:pPr marL="1008000" lvl="1" indent="-514350">
              <a:spcBef>
                <a:spcPts val="600"/>
              </a:spcBef>
              <a:buFont typeface="+mj-lt"/>
              <a:buAutoNum type="arabicParenBoth"/>
            </a:pPr>
            <a:r>
              <a:rPr lang="de-DE" sz="1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9776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BCF26-7CFC-40F7-BEF3-FD431B11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Checkliste </a:t>
            </a:r>
            <a:br>
              <a:rPr lang="de-DE" dirty="0"/>
            </a:br>
            <a:r>
              <a:rPr lang="de-DE" dirty="0"/>
              <a:t>Verfassunggebende Versammlung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142071-B9CF-4AC0-950D-41F21EB67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304925"/>
            <a:ext cx="10216650" cy="5019675"/>
          </a:xfrm>
          <a:ln>
            <a:noFill/>
          </a:ln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arenBoth" startAt="3"/>
            </a:pPr>
            <a:r>
              <a:rPr lang="de-DE" sz="2000" dirty="0"/>
              <a:t>Doppelte Kartenabfrage zur Themensammlung</a:t>
            </a:r>
            <a:endParaRPr lang="de-DE" sz="1600" dirty="0"/>
          </a:p>
          <a:p>
            <a:pPr marL="514350" indent="-514350">
              <a:spcBef>
                <a:spcPts val="12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b="1" dirty="0">
                <a:solidFill>
                  <a:srgbClr val="00B050"/>
                </a:solidFill>
              </a:rPr>
              <a:t>Auf grün: </a:t>
            </a:r>
            <a:r>
              <a:rPr lang="de-DE" sz="1600" dirty="0"/>
              <a:t>Worüber</a:t>
            </a:r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dirty="0"/>
              <a:t>sollen die Kinder auf jeden Fall (mit) entscheiden?</a:t>
            </a:r>
            <a:br>
              <a:rPr lang="de-DE" sz="1600" dirty="0"/>
            </a:br>
            <a:r>
              <a:rPr lang="de-DE" sz="1600" b="1" dirty="0">
                <a:solidFill>
                  <a:srgbClr val="C00000"/>
                </a:solidFill>
              </a:rPr>
              <a:t>Auf rot: </a:t>
            </a:r>
            <a:r>
              <a:rPr lang="de-DE" sz="1600" dirty="0"/>
              <a:t>Worüber sollen die Kinder auf keinen Fall (mit) entscheiden?</a:t>
            </a:r>
            <a:endParaRPr lang="de-DE" sz="1200" dirty="0"/>
          </a:p>
          <a:p>
            <a:pPr marL="514350" indent="-514350">
              <a:spcBef>
                <a:spcPts val="12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Zunächst die </a:t>
            </a:r>
            <a:r>
              <a:rPr lang="de-DE" sz="1600" b="1" dirty="0">
                <a:solidFill>
                  <a:srgbClr val="00B050"/>
                </a:solidFill>
              </a:rPr>
              <a:t>grünen Karten clustern </a:t>
            </a:r>
            <a:r>
              <a:rPr lang="de-DE" sz="1600" dirty="0"/>
              <a:t>sowie </a:t>
            </a:r>
            <a:r>
              <a:rPr lang="de-DE" sz="1600" b="1" dirty="0">
                <a:solidFill>
                  <a:srgbClr val="00B050"/>
                </a:solidFill>
              </a:rPr>
              <a:t>Überschriften</a:t>
            </a:r>
            <a:r>
              <a:rPr lang="de-DE" sz="1600" dirty="0"/>
              <a:t> formulieren und auf großen Kreisen visualisieren.</a:t>
            </a:r>
          </a:p>
          <a:p>
            <a:pPr marL="514350" indent="-514350">
              <a:spcBef>
                <a:spcPts val="1200"/>
              </a:spcBef>
              <a:buClr>
                <a:schemeClr val="bg1"/>
              </a:buClr>
              <a:buFont typeface="+mj-lt"/>
              <a:buAutoNum type="arabicParenBoth" startAt="3"/>
            </a:pPr>
            <a:r>
              <a:rPr lang="de-DE" sz="1600" dirty="0"/>
              <a:t>Anschließend mit den </a:t>
            </a:r>
            <a:r>
              <a:rPr lang="de-DE" sz="1600" b="1" dirty="0">
                <a:solidFill>
                  <a:srgbClr val="C00000"/>
                </a:solidFill>
              </a:rPr>
              <a:t>roten Karten </a:t>
            </a:r>
            <a:r>
              <a:rPr lang="de-DE" sz="1600" dirty="0"/>
              <a:t>genauso verfahren; dabei darauf achten, dass nach Möglichkeit </a:t>
            </a:r>
            <a:r>
              <a:rPr lang="de-DE" sz="1600" b="1" dirty="0">
                <a:solidFill>
                  <a:srgbClr val="C00000"/>
                </a:solidFill>
              </a:rPr>
              <a:t>die gleichen Überschriften </a:t>
            </a:r>
            <a:r>
              <a:rPr lang="de-DE" sz="1600" dirty="0"/>
              <a:t>wieder verwendet werden.</a:t>
            </a:r>
            <a:endParaRPr lang="de-DE" sz="1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C73D43-EE3B-4FDD-B603-462F6A110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t="6667" r="45390" b="5740"/>
          <a:stretch/>
        </p:blipFill>
        <p:spPr>
          <a:xfrm rot="5400000">
            <a:off x="2957170" y="3252009"/>
            <a:ext cx="2590363" cy="34205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CED043-703E-41EA-9875-14277B3A5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8704" r="54722" b="15741"/>
          <a:stretch/>
        </p:blipFill>
        <p:spPr>
          <a:xfrm rot="5400000">
            <a:off x="6896319" y="3019205"/>
            <a:ext cx="259036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9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PB">
  <a:themeElements>
    <a:clrScheme name="Cronus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PB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B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B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B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B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B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B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PB" id="{0C00AF9D-0C07-4E9E-BBF5-29884FBE8F38}" vid="{3C0CB35F-15AF-40CC-8ED2-644AD5C14795}"/>
    </a:ext>
  </a:extLst>
</a:theme>
</file>

<file path=ppt/theme/theme2.xml><?xml version="1.0" encoding="utf-8"?>
<a:theme xmlns:a="http://schemas.openxmlformats.org/drawingml/2006/main" name="Bertelsmann">
  <a:themeElements>
    <a:clrScheme name="BST-Farben 2014">
      <a:dk1>
        <a:sysClr val="windowText" lastClr="000000"/>
      </a:dk1>
      <a:lt1>
        <a:sysClr val="window" lastClr="FFFFFF"/>
      </a:lt1>
      <a:dk2>
        <a:srgbClr val="003082"/>
      </a:dk2>
      <a:lt2>
        <a:srgbClr val="DDDDDD"/>
      </a:lt2>
      <a:accent1>
        <a:srgbClr val="003082"/>
      </a:accent1>
      <a:accent2>
        <a:srgbClr val="5591AA"/>
      </a:accent2>
      <a:accent3>
        <a:srgbClr val="CCCC9A"/>
      </a:accent3>
      <a:accent4>
        <a:srgbClr val="808080"/>
      </a:accent4>
      <a:accent5>
        <a:srgbClr val="C80F41"/>
      </a:accent5>
      <a:accent6>
        <a:srgbClr val="C8DCEB"/>
      </a:accent6>
      <a:hlink>
        <a:srgbClr val="003082"/>
      </a:hlink>
      <a:folHlink>
        <a:srgbClr val="C80F41"/>
      </a:folHlink>
    </a:clrScheme>
    <a:fontScheme name="BST-Standard 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telsmann" id="{94F329A3-F828-4C5E-89CB-8B78F0AE1376}" vid="{4A70CB4C-4F01-4026-91A8-4FAAB42730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CBC131E0CEB941AAEE40981EE9534B" ma:contentTypeVersion="1" ma:contentTypeDescription="Ein neues Dokument erstellen." ma:contentTypeScope="" ma:versionID="19daffb6a60c1834fce16c21f73f8d3f">
  <xsd:schema xmlns:xsd="http://www.w3.org/2001/XMLSchema" xmlns:xs="http://www.w3.org/2001/XMLSchema" xmlns:p="http://schemas.microsoft.com/office/2006/metadata/properties" xmlns:ns2="507a6e2a-00f3-4581-8f1f-b0734aaf9976" targetNamespace="http://schemas.microsoft.com/office/2006/metadata/properties" ma:root="true" ma:fieldsID="51953cf12d02fa29e80ea1eabf5153ee" ns2:_="">
    <xsd:import namespace="507a6e2a-00f3-4581-8f1f-b0734aaf997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a6e2a-00f3-4581-8f1f-b0734aaf997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E56585-5BA3-4CF3-A945-8D5984729698}"/>
</file>

<file path=customXml/itemProps2.xml><?xml version="1.0" encoding="utf-8"?>
<ds:datastoreItem xmlns:ds="http://schemas.openxmlformats.org/officeDocument/2006/customXml" ds:itemID="{72CA0565-0103-4FFF-8178-A26C96BEA003}"/>
</file>

<file path=customXml/itemProps3.xml><?xml version="1.0" encoding="utf-8"?>
<ds:datastoreItem xmlns:ds="http://schemas.openxmlformats.org/officeDocument/2006/customXml" ds:itemID="{AEC62DF5-4463-4718-AE35-26DD42B2453D}"/>
</file>

<file path=docProps/app.xml><?xml version="1.0" encoding="utf-8"?>
<Properties xmlns="http://schemas.openxmlformats.org/officeDocument/2006/extended-properties" xmlns:vt="http://schemas.openxmlformats.org/officeDocument/2006/docPropsVTypes">
  <Template>IPB</Template>
  <TotalTime>0</TotalTime>
  <Words>1962</Words>
  <Application>Microsoft Office PowerPoint</Application>
  <PresentationFormat>Breitbild</PresentationFormat>
  <Paragraphs>315</Paragraphs>
  <Slides>44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44</vt:i4>
      </vt:variant>
    </vt:vector>
  </HeadingPairs>
  <TitlesOfParts>
    <vt:vector size="55" baseType="lpstr">
      <vt:lpstr>Arial</vt:lpstr>
      <vt:lpstr>Calibri</vt:lpstr>
      <vt:lpstr>Futura Lt BT</vt:lpstr>
      <vt:lpstr>Symbol</vt:lpstr>
      <vt:lpstr>Times New Roman</vt:lpstr>
      <vt:lpstr>Verdana</vt:lpstr>
      <vt:lpstr>Webdings</vt:lpstr>
      <vt:lpstr>Wingdings</vt:lpstr>
      <vt:lpstr>Wingdings 2</vt:lpstr>
      <vt:lpstr>IPB</vt:lpstr>
      <vt:lpstr>Bertelsmann</vt:lpstr>
      <vt:lpstr>Mitentscheiden und Mithandeln in der Kita</vt:lpstr>
      <vt:lpstr>Zeitplan</vt:lpstr>
      <vt:lpstr>Eine Kita-Verfassung …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Erweiterte Checkliste  Verfassunggebende Versammlung</vt:lpstr>
      <vt:lpstr>Das war‘s. Danke!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Rüdiger Hansen</dc:creator>
  <cp:lastModifiedBy>Rüdiger Hansen</cp:lastModifiedBy>
  <cp:revision>48</cp:revision>
  <dcterms:created xsi:type="dcterms:W3CDTF">2019-01-19T11:56:45Z</dcterms:created>
  <dcterms:modified xsi:type="dcterms:W3CDTF">2019-01-20T12:37:21Z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0x010100CBCBC131E0CEB941AAEE40981EE9534B</vt:lpwstr>
  </property>
</Properties>
</file>