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92" r:id="rId26"/>
    <p:sldId id="393" r:id="rId27"/>
    <p:sldId id="268" r:id="rId28"/>
    <p:sldId id="269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340" r:id="rId47"/>
    <p:sldId id="339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95" r:id="rId64"/>
    <p:sldId id="394" r:id="rId65"/>
    <p:sldId id="397" r:id="rId66"/>
    <p:sldId id="287" r:id="rId67"/>
    <p:sldId id="288" r:id="rId68"/>
    <p:sldId id="289" r:id="rId69"/>
    <p:sldId id="290" r:id="rId70"/>
    <p:sldId id="291" r:id="rId71"/>
    <p:sldId id="292" r:id="rId72"/>
    <p:sldId id="293" r:id="rId73"/>
    <p:sldId id="294" r:id="rId74"/>
    <p:sldId id="295" r:id="rId75"/>
    <p:sldId id="296" r:id="rId76"/>
    <p:sldId id="297" r:id="rId77"/>
    <p:sldId id="298" r:id="rId78"/>
    <p:sldId id="299" r:id="rId79"/>
    <p:sldId id="300" r:id="rId80"/>
    <p:sldId id="301" r:id="rId81"/>
    <p:sldId id="302" r:id="rId82"/>
    <p:sldId id="303" r:id="rId83"/>
    <p:sldId id="304" r:id="rId84"/>
    <p:sldId id="305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365" r:id="rId94"/>
    <p:sldId id="366" r:id="rId95"/>
    <p:sldId id="367" r:id="rId96"/>
    <p:sldId id="368" r:id="rId97"/>
    <p:sldId id="369" r:id="rId98"/>
    <p:sldId id="370" r:id="rId99"/>
    <p:sldId id="371" r:id="rId100"/>
    <p:sldId id="372" r:id="rId101"/>
    <p:sldId id="373" r:id="rId102"/>
    <p:sldId id="374" r:id="rId103"/>
    <p:sldId id="398" r:id="rId104"/>
    <p:sldId id="399" r:id="rId105"/>
    <p:sldId id="400" r:id="rId106"/>
    <p:sldId id="401" r:id="rId107"/>
    <p:sldId id="306" r:id="rId108"/>
    <p:sldId id="307" r:id="rId109"/>
    <p:sldId id="308" r:id="rId110"/>
    <p:sldId id="309" r:id="rId111"/>
    <p:sldId id="310" r:id="rId112"/>
    <p:sldId id="311" r:id="rId113"/>
    <p:sldId id="312" r:id="rId114"/>
    <p:sldId id="313" r:id="rId115"/>
    <p:sldId id="314" r:id="rId116"/>
    <p:sldId id="315" r:id="rId117"/>
    <p:sldId id="316" r:id="rId118"/>
    <p:sldId id="317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404" r:id="rId131"/>
    <p:sldId id="405" r:id="rId132"/>
    <p:sldId id="406" r:id="rId133"/>
    <p:sldId id="407" r:id="rId134"/>
    <p:sldId id="408" r:id="rId135"/>
    <p:sldId id="409" r:id="rId136"/>
    <p:sldId id="410" r:id="rId137"/>
    <p:sldId id="411" r:id="rId138"/>
    <p:sldId id="417" r:id="rId139"/>
    <p:sldId id="418" r:id="rId140"/>
    <p:sldId id="419" r:id="rId14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CE70FC-468A-B31B-765B-147AA95C487A}" name="Irina Kitela" initials="IK" userId="06547bad2e53eb0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miral, Janet, ST-LL" initials="DJ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3D5"/>
    <a:srgbClr val="CECECE"/>
    <a:srgbClr val="020C11"/>
    <a:srgbClr val="DADADA"/>
    <a:srgbClr val="FAB45C"/>
    <a:srgbClr val="A1DAF8"/>
    <a:srgbClr val="8AD5FA"/>
    <a:srgbClr val="FFF152"/>
    <a:srgbClr val="FFFA5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31" autoAdjust="0"/>
    <p:restoredTop sz="89246" autoAdjust="0"/>
  </p:normalViewPr>
  <p:slideViewPr>
    <p:cSldViewPr snapToGrid="0">
      <p:cViewPr varScale="1">
        <p:scale>
          <a:sx n="108" d="100"/>
          <a:sy n="108" d="100"/>
        </p:scale>
        <p:origin x="120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84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716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4239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39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61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0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67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4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79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69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0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095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23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0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6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381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082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47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6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309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381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238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5FBD-8F2A-4866-BF6D-E52A8F1DED77}" type="datetimeFigureOut">
              <a:rPr lang="de-DE" smtClean="0"/>
              <a:t>13.12.2022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ABAF-7A81-42B2-9AAD-B4050A9D7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29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ECE">
            <a:alpha val="8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25FBD-8F2A-4866-BF6D-E52A8F1DED77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13.12.2022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BABAF-7A81-42B2-9AAD-B4050A9D7FC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61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3"/>
          <a:stretch/>
        </p:blipFill>
        <p:spPr>
          <a:xfrm>
            <a:off x="2864709" y="84437"/>
            <a:ext cx="6858000" cy="600126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7002" y="6227545"/>
            <a:ext cx="11983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Kompetenzkarten</a:t>
            </a:r>
            <a:r>
              <a:rPr lang="de-DE"/>
              <a:t>: Ukrainisch </a:t>
            </a:r>
            <a:r>
              <a:rPr lang="de-DE" dirty="0"/>
              <a:t>(November 2022)</a:t>
            </a:r>
            <a:endParaRPr lang="de-DE" sz="1400" dirty="0"/>
          </a:p>
        </p:txBody>
      </p:sp>
      <p:pic>
        <p:nvPicPr>
          <p:cNvPr id="4" name="Bild 6" descr="BS_Logo_49mm_sRGB_300dp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43" y="6233273"/>
            <a:ext cx="4750371" cy="57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0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D46F594-DDC4-C7D7-B49F-C11E87C46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89" y="0"/>
            <a:ext cx="9814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227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36F59D-FBA8-CBF3-4358-63566D3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81" y="0"/>
            <a:ext cx="10129837" cy="715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92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53A135C-ECBC-A19C-A028-5E88D09A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306" y="363478"/>
            <a:ext cx="8815387" cy="61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853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29E75FB-F9E0-9658-10F4-2D100FB4A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756" y="141568"/>
            <a:ext cx="9234487" cy="657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928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697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az-Cyrl-AZ" sz="7900" b="1" dirty="0">
                <a:latin typeface="+mn-lt"/>
                <a:cs typeface="Arial" panose="020B0604020202020204" pitchFamily="34" charset="0"/>
              </a:rPr>
              <a:t>Інтереси</a:t>
            </a:r>
            <a:endParaRPr lang="de-DE" sz="79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0656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6C705DC-11C6-65D6-573D-DDAA312A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6" y="309302"/>
            <a:ext cx="8977312" cy="62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804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98341D-FDFE-2AB4-E05E-821C8D124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22013"/>
            <a:ext cx="9613106" cy="68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7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3C1812A-0F4E-1AC6-4A2B-7A8C96859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84848"/>
            <a:ext cx="9493751" cy="66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2832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A803A3E-8D61-B2B8-4AEB-C29A7DC25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99" y="-13767"/>
            <a:ext cx="9837965" cy="67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956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5D18C2B-C52E-953F-604B-758056E26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180545"/>
            <a:ext cx="9254499" cy="653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946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20BC4B3-2CBF-2F50-1C10-25C9DD5EB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4961"/>
            <a:ext cx="9779732" cy="685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84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0FAEB9A-1F3C-35D0-379D-00C050D1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0"/>
            <a:ext cx="9803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349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D60A982-38C4-11D8-3583-0E36CE5CA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1911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A1DC21C-7CB5-7E9D-5A30-0ADCC420D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-460"/>
            <a:ext cx="9905336" cy="685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00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4B60168-B181-473E-21F6-144083D21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099" y="0"/>
            <a:ext cx="9829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760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63B01D7-FF1F-6997-5DFA-018D15A8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-17510"/>
            <a:ext cx="9842834" cy="687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2197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3BA9EB3-1BD6-51B3-6795-DB28C80F5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6" y="1794"/>
            <a:ext cx="9813318" cy="685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28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F9DA761-B4D5-5678-2D0B-90C8F8639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1700"/>
            <a:ext cx="9732130" cy="68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32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D1B52C7-7960-3B44-7E84-532529AC6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6" y="-6003"/>
            <a:ext cx="9649910" cy="686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26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D4D0927-1F14-08C9-34FC-25CC9F5C6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49" y="32800"/>
            <a:ext cx="9685849" cy="68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628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6480255-C5CB-62E9-02F0-85A99A659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49" y="8133"/>
            <a:ext cx="9727051" cy="68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4789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F581FD4-54FF-440B-FAFD-F8EA54CEC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-2895"/>
            <a:ext cx="9787570" cy="686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92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D1DEE22-229D-7B3B-ADC3-56996F70A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37" y="0"/>
            <a:ext cx="9671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4623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79DBCD-78F6-9295-DF86-DCE30A3EF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-4764"/>
            <a:ext cx="9803946" cy="68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0332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FAAA90B-58E8-C184-9CB9-FD92B1A27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4546"/>
            <a:ext cx="9741010" cy="685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589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035293-F5C3-C84F-0622-71069C984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-343"/>
            <a:ext cx="9875028" cy="68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8716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C02769-58D0-1D6C-27E3-B605339BE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6" y="5576"/>
            <a:ext cx="9780606" cy="685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7475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32DCF55-24E4-A962-A072-A242C34D3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0"/>
            <a:ext cx="9942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222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4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1704CE7-ECB5-8961-17A8-B83CCEFD3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60" y="0"/>
            <a:ext cx="9960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0723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az-Cyrl-AZ" sz="7900" b="1" dirty="0">
                <a:latin typeface="+mn-lt"/>
                <a:cs typeface="Arial" panose="020B0604020202020204" pitchFamily="34" charset="0"/>
              </a:rPr>
              <a:t>Додаткові матеріали</a:t>
            </a:r>
            <a:endParaRPr lang="de-DE" sz="79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858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EA8E554-343F-C0DA-622A-BE8D066B2295}"/>
              </a:ext>
            </a:extLst>
          </p:cNvPr>
          <p:cNvSpPr txBox="1"/>
          <p:nvPr/>
        </p:nvSpPr>
        <p:spPr>
          <a:xfrm>
            <a:off x="914401" y="447675"/>
            <a:ext cx="10125074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 Nr. W_01</a:t>
            </a:r>
          </a:p>
          <a:p>
            <a:endParaRPr lang="de-DE" sz="4000" dirty="0"/>
          </a:p>
          <a:p>
            <a:r>
              <a:rPr lang="az-Cyrl-AZ" b="1" dirty="0">
                <a:solidFill>
                  <a:schemeClr val="bg1"/>
                </a:solidFill>
              </a:rPr>
              <a:t> </a:t>
            </a:r>
            <a:r>
              <a:rPr lang="az-Cyrl-AZ" sz="3600" b="1" dirty="0"/>
              <a:t>Комп'ютерне управління </a:t>
            </a:r>
            <a:r>
              <a:rPr lang="de-DE" sz="3600" b="1" dirty="0"/>
              <a:t>     </a:t>
            </a:r>
            <a:r>
              <a:rPr lang="de-DE" b="1" dirty="0">
                <a:solidFill>
                  <a:schemeClr val="bg1"/>
                </a:solidFill>
              </a:rPr>
              <a:t>………………………………………………………………………………………………………………………………………………………...........</a:t>
            </a:r>
          </a:p>
          <a:p>
            <a:endParaRPr lang="de-DE" dirty="0"/>
          </a:p>
          <a:p>
            <a:r>
              <a:rPr lang="de-DE" dirty="0"/>
              <a:t> </a:t>
            </a:r>
            <a:r>
              <a:rPr lang="az-Cyrl-AZ" b="1" dirty="0"/>
              <a:t>Операційна система</a:t>
            </a:r>
            <a:r>
              <a:rPr lang="de-DE" b="1" dirty="0"/>
              <a:t> </a:t>
            </a:r>
            <a:r>
              <a:rPr lang="de-DE" dirty="0"/>
              <a:t>(MS Windows, Android, iOS, </a:t>
            </a:r>
            <a:r>
              <a:rPr lang="de-DE" dirty="0" err="1"/>
              <a:t>macOS</a:t>
            </a:r>
            <a:r>
              <a:rPr lang="de-DE" dirty="0"/>
              <a:t>)</a:t>
            </a:r>
          </a:p>
          <a:p>
            <a:r>
              <a:rPr lang="de-DE" dirty="0"/>
              <a:t> </a:t>
            </a:r>
            <a:r>
              <a:rPr lang="az-Cyrl-AZ" b="1" dirty="0"/>
              <a:t>Обробка текстів</a:t>
            </a:r>
            <a:r>
              <a:rPr lang="de-DE" b="1" dirty="0"/>
              <a:t> </a:t>
            </a:r>
            <a:r>
              <a:rPr lang="de-DE" dirty="0"/>
              <a:t>(MS Word, </a:t>
            </a:r>
            <a:r>
              <a:rPr lang="de-DE" dirty="0" err="1"/>
              <a:t>OpenWriter</a:t>
            </a:r>
            <a:r>
              <a:rPr lang="de-DE" dirty="0"/>
              <a:t>, Apple Pages, </a:t>
            </a:r>
            <a:r>
              <a:rPr lang="de-DE" dirty="0" err="1"/>
              <a:t>LaTeX</a:t>
            </a:r>
            <a:r>
              <a:rPr lang="de-DE" dirty="0"/>
              <a:t>)</a:t>
            </a:r>
          </a:p>
          <a:p>
            <a:r>
              <a:rPr lang="de-DE" dirty="0"/>
              <a:t> </a:t>
            </a:r>
            <a:r>
              <a:rPr lang="az-Cyrl-AZ" b="1" dirty="0"/>
              <a:t>Електронна таблиця</a:t>
            </a:r>
            <a:r>
              <a:rPr lang="de-DE" b="1" dirty="0"/>
              <a:t> </a:t>
            </a:r>
            <a:r>
              <a:rPr lang="de-DE" dirty="0"/>
              <a:t>(MS Excel, </a:t>
            </a:r>
            <a:r>
              <a:rPr lang="de-DE" dirty="0" err="1"/>
              <a:t>OpenCalc</a:t>
            </a:r>
            <a:r>
              <a:rPr lang="de-DE" dirty="0"/>
              <a:t>, Apple Numbers)</a:t>
            </a:r>
          </a:p>
          <a:p>
            <a:r>
              <a:rPr lang="de-DE" dirty="0"/>
              <a:t> </a:t>
            </a:r>
            <a:r>
              <a:rPr lang="az-Cyrl-AZ" b="1" dirty="0"/>
              <a:t>Презентації</a:t>
            </a:r>
            <a:r>
              <a:rPr lang="de-DE" b="1" dirty="0"/>
              <a:t> </a:t>
            </a:r>
            <a:r>
              <a:rPr lang="de-DE" dirty="0"/>
              <a:t>(MS </a:t>
            </a:r>
            <a:r>
              <a:rPr lang="de-DE" dirty="0" err="1"/>
              <a:t>Powerpoint</a:t>
            </a:r>
            <a:r>
              <a:rPr lang="de-DE" dirty="0"/>
              <a:t>, </a:t>
            </a:r>
            <a:r>
              <a:rPr lang="de-DE" dirty="0" err="1"/>
              <a:t>OpenImpress</a:t>
            </a:r>
            <a:r>
              <a:rPr lang="de-DE" dirty="0"/>
              <a:t>, Apple Keynote)</a:t>
            </a:r>
          </a:p>
          <a:p>
            <a:r>
              <a:rPr lang="de-DE" dirty="0"/>
              <a:t> </a:t>
            </a:r>
            <a:r>
              <a:rPr lang="az-Cyrl-AZ" b="1" dirty="0"/>
              <a:t>Управління базами даних</a:t>
            </a:r>
            <a:r>
              <a:rPr lang="de-DE" b="1" dirty="0"/>
              <a:t> </a:t>
            </a:r>
            <a:r>
              <a:rPr lang="de-DE" dirty="0"/>
              <a:t>(MS Access, </a:t>
            </a:r>
            <a:r>
              <a:rPr lang="de-DE" dirty="0" err="1"/>
              <a:t>OpenBase</a:t>
            </a:r>
            <a:r>
              <a:rPr lang="de-DE" dirty="0"/>
              <a:t>)</a:t>
            </a:r>
          </a:p>
          <a:p>
            <a:r>
              <a:rPr lang="de-DE" b="1" dirty="0"/>
              <a:t> </a:t>
            </a:r>
            <a:r>
              <a:rPr lang="az-Cyrl-AZ" b="1" dirty="0"/>
              <a:t>Управління проектами</a:t>
            </a:r>
            <a:r>
              <a:rPr lang="de-DE" b="1" dirty="0"/>
              <a:t> </a:t>
            </a:r>
            <a:r>
              <a:rPr lang="de-DE" dirty="0"/>
              <a:t>(MS Project, </a:t>
            </a:r>
            <a:r>
              <a:rPr lang="de-DE" dirty="0" err="1"/>
              <a:t>OpenProject</a:t>
            </a:r>
            <a:r>
              <a:rPr lang="de-DE" dirty="0"/>
              <a:t>)</a:t>
            </a:r>
          </a:p>
          <a:p>
            <a:r>
              <a:rPr lang="de-DE" dirty="0"/>
              <a:t> </a:t>
            </a:r>
            <a:r>
              <a:rPr lang="az-Cyrl-AZ" b="1" dirty="0"/>
              <a:t>Веб-браузер</a:t>
            </a:r>
            <a:r>
              <a:rPr lang="de-DE" b="1" dirty="0"/>
              <a:t> </a:t>
            </a:r>
            <a:r>
              <a:rPr lang="de-DE" dirty="0"/>
              <a:t>(MS Internet Explorer, Mozilla Firefox, Safari, Google Chrome)</a:t>
            </a:r>
          </a:p>
          <a:p>
            <a:r>
              <a:rPr lang="de-DE" dirty="0"/>
              <a:t> </a:t>
            </a:r>
            <a:r>
              <a:rPr lang="ru-RU" sz="1800" b="1" dirty="0">
                <a:effectLst/>
                <a:latin typeface="Segoe UI" panose="020B0502040204020203" pitchFamily="34" charset="0"/>
              </a:rPr>
              <a:t>Менеджер по роботі з персональними даними</a:t>
            </a:r>
            <a:r>
              <a:rPr lang="de-DE" b="1" dirty="0"/>
              <a:t> </a:t>
            </a:r>
            <a:r>
              <a:rPr lang="de-DE" dirty="0"/>
              <a:t>(MS Outlook, Mozilla Thunderbird, Apple iCal)</a:t>
            </a:r>
          </a:p>
          <a:p>
            <a:r>
              <a:rPr lang="de-DE" b="1" dirty="0"/>
              <a:t> </a:t>
            </a:r>
            <a:r>
              <a:rPr lang="az-Cyrl-AZ" b="1" dirty="0"/>
              <a:t>Статистика та аналіз</a:t>
            </a:r>
            <a:r>
              <a:rPr lang="de-DE" b="1" dirty="0"/>
              <a:t> </a:t>
            </a:r>
            <a:r>
              <a:rPr lang="de-DE" dirty="0"/>
              <a:t>(SPSS, </a:t>
            </a:r>
            <a:r>
              <a:rPr lang="de-DE" dirty="0" err="1"/>
              <a:t>Stata</a:t>
            </a:r>
            <a:r>
              <a:rPr lang="de-DE" dirty="0"/>
              <a:t>, r, SAS)</a:t>
            </a:r>
          </a:p>
          <a:p>
            <a:r>
              <a:rPr lang="de-DE" dirty="0"/>
              <a:t> </a:t>
            </a:r>
            <a:r>
              <a:rPr lang="az-Cyrl-AZ" b="1" dirty="0"/>
              <a:t>Управління літературою</a:t>
            </a:r>
            <a:r>
              <a:rPr lang="de-DE" b="1" dirty="0"/>
              <a:t> </a:t>
            </a:r>
            <a:r>
              <a:rPr lang="de-DE" dirty="0"/>
              <a:t>(Endnote, </a:t>
            </a:r>
            <a:r>
              <a:rPr lang="de-DE" dirty="0" err="1"/>
              <a:t>RefWorks</a:t>
            </a:r>
            <a:r>
              <a:rPr lang="de-DE" dirty="0"/>
              <a:t>, </a:t>
            </a:r>
            <a:r>
              <a:rPr lang="de-DE" dirty="0" err="1"/>
              <a:t>Zotero</a:t>
            </a:r>
            <a:r>
              <a:rPr lang="de-DE" dirty="0"/>
              <a:t>, Citavi, </a:t>
            </a:r>
            <a:r>
              <a:rPr lang="de-DE" dirty="0" err="1"/>
              <a:t>JabRef</a:t>
            </a:r>
            <a:r>
              <a:rPr lang="de-DE" dirty="0"/>
              <a:t>)</a:t>
            </a:r>
          </a:p>
          <a:p>
            <a:r>
              <a:rPr lang="de-DE" dirty="0"/>
              <a:t> </a:t>
            </a:r>
            <a:r>
              <a:rPr lang="az-Cyrl-AZ" b="1" dirty="0"/>
              <a:t>Редагування зображень</a:t>
            </a:r>
            <a:r>
              <a:rPr lang="de-DE" b="1" dirty="0"/>
              <a:t> </a:t>
            </a:r>
            <a:r>
              <a:rPr lang="de-DE" dirty="0"/>
              <a:t>(Adobe Photoshop, Gimp, IrfanView)</a:t>
            </a:r>
          </a:p>
          <a:p>
            <a:r>
              <a:rPr lang="de-DE" dirty="0"/>
              <a:t> </a:t>
            </a:r>
            <a:r>
              <a:rPr lang="az-Cyrl-AZ" sz="1800" b="1" dirty="0">
                <a:effectLst/>
                <a:latin typeface="Segoe UI" panose="020B0502040204020203" pitchFamily="34" charset="0"/>
              </a:rPr>
              <a:t>Настільні видавничі системи</a:t>
            </a:r>
            <a:r>
              <a:rPr lang="de-DE" b="1" dirty="0"/>
              <a:t> </a:t>
            </a:r>
            <a:r>
              <a:rPr lang="de-DE" dirty="0"/>
              <a:t>(Adobe InDesign, </a:t>
            </a:r>
            <a:r>
              <a:rPr lang="de-DE" dirty="0" err="1"/>
              <a:t>QuarkXPress</a:t>
            </a:r>
            <a:r>
              <a:rPr lang="de-DE" dirty="0"/>
              <a:t>)</a:t>
            </a:r>
          </a:p>
          <a:p>
            <a:r>
              <a:rPr lang="de-DE" dirty="0"/>
              <a:t> </a:t>
            </a:r>
            <a:r>
              <a:rPr lang="ru-RU" b="1" dirty="0"/>
              <a:t>Програма для графіки та малювання</a:t>
            </a:r>
            <a:r>
              <a:rPr lang="de-DE" b="1" dirty="0"/>
              <a:t> </a:t>
            </a:r>
            <a:r>
              <a:rPr lang="de-DE" dirty="0"/>
              <a:t>(Adobe Illustrator, Coral Draw)</a:t>
            </a:r>
          </a:p>
          <a:p>
            <a:r>
              <a:rPr lang="de-DE" dirty="0"/>
              <a:t> </a:t>
            </a:r>
            <a:r>
              <a:rPr lang="az-Cyrl-AZ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Мови програмування </a:t>
            </a:r>
            <a:r>
              <a:rPr lang="de-DE" dirty="0"/>
              <a:t>(Java, C, C++, C#, Python, PHP, JavaScript, Visual Basic .NET, Perl, Ruby)</a:t>
            </a:r>
          </a:p>
        </p:txBody>
      </p:sp>
    </p:spTree>
    <p:extLst>
      <p:ext uri="{BB962C8B-B14F-4D97-AF65-F5344CB8AC3E}">
        <p14:creationId xmlns:p14="http://schemas.microsoft.com/office/powerpoint/2010/main" val="39447333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5727EB67-4F4D-4E8E-CA32-F2E1C3D5D6C0}"/>
              </a:ext>
            </a:extLst>
          </p:cNvPr>
          <p:cNvSpPr txBox="1"/>
          <p:nvPr/>
        </p:nvSpPr>
        <p:spPr>
          <a:xfrm>
            <a:off x="966949" y="446730"/>
            <a:ext cx="104775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Nr. W_02</a:t>
            </a:r>
          </a:p>
          <a:p>
            <a:endParaRPr lang="de-DE" sz="4000" dirty="0"/>
          </a:p>
          <a:p>
            <a:r>
              <a:rPr lang="az-Cyrl-AZ" sz="3600" b="1" dirty="0"/>
              <a:t>Матеріали</a:t>
            </a:r>
            <a:endParaRPr lang="de-DE" sz="3600" b="1" dirty="0"/>
          </a:p>
          <a:p>
            <a:r>
              <a:rPr lang="de-DE" b="1" dirty="0">
                <a:solidFill>
                  <a:schemeClr val="bg1"/>
                </a:solidFill>
              </a:rPr>
              <a:t>………………………………………………………………………………………………………………………………………………………...........</a:t>
            </a:r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9D4EAFF-B464-68BE-CC04-A64612B0F292}"/>
              </a:ext>
            </a:extLst>
          </p:cNvPr>
          <p:cNvSpPr txBox="1"/>
          <p:nvPr/>
        </p:nvSpPr>
        <p:spPr>
          <a:xfrm>
            <a:off x="966950" y="2425252"/>
            <a:ext cx="69398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Метали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az-Cyrl-AZ" dirty="0"/>
              <a:t>напр.</a:t>
            </a:r>
            <a:r>
              <a:rPr lang="de-DE" dirty="0"/>
              <a:t> </a:t>
            </a:r>
            <a:r>
              <a:rPr lang="az-Cyrl-AZ" dirty="0"/>
              <a:t>Залізо, сталь, мідь, алюміній</a:t>
            </a:r>
            <a:r>
              <a:rPr lang="de-DE" dirty="0"/>
              <a:t> )</a:t>
            </a:r>
          </a:p>
          <a:p>
            <a:r>
              <a:rPr lang="de-DE" b="1" dirty="0" err="1"/>
              <a:t>неметали</a:t>
            </a:r>
            <a:r>
              <a:rPr lang="de-DE" dirty="0"/>
              <a:t> (</a:t>
            </a:r>
            <a:r>
              <a:rPr lang="de-DE" dirty="0" err="1"/>
              <a:t>напр</a:t>
            </a:r>
            <a:r>
              <a:rPr lang="de-DE" dirty="0"/>
              <a:t>. </a:t>
            </a:r>
            <a:r>
              <a:rPr lang="de-DE" dirty="0" err="1"/>
              <a:t>графіт</a:t>
            </a:r>
            <a:r>
              <a:rPr lang="de-DE" dirty="0"/>
              <a:t>, </a:t>
            </a:r>
            <a:r>
              <a:rPr lang="de-DE" dirty="0" err="1"/>
              <a:t>вуглець</a:t>
            </a:r>
            <a:r>
              <a:rPr lang="de-DE" dirty="0"/>
              <a:t>)</a:t>
            </a:r>
          </a:p>
          <a:p>
            <a:r>
              <a:rPr lang="de-DE" dirty="0" err="1"/>
              <a:t>органічні</a:t>
            </a:r>
            <a:r>
              <a:rPr lang="de-DE" dirty="0"/>
              <a:t> </a:t>
            </a:r>
            <a:r>
              <a:rPr lang="de-DE" dirty="0" err="1"/>
              <a:t>матеріали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напр</a:t>
            </a:r>
            <a:r>
              <a:rPr lang="de-DE" dirty="0"/>
              <a:t>. </a:t>
            </a:r>
            <a:r>
              <a:rPr lang="de-DE" dirty="0" err="1"/>
              <a:t>дерево</a:t>
            </a:r>
            <a:r>
              <a:rPr lang="de-DE" dirty="0"/>
              <a:t>, </a:t>
            </a:r>
            <a:r>
              <a:rPr lang="de-DE" dirty="0" err="1"/>
              <a:t>пластик</a:t>
            </a:r>
            <a:r>
              <a:rPr lang="de-DE" dirty="0"/>
              <a:t>) </a:t>
            </a:r>
          </a:p>
          <a:p>
            <a:r>
              <a:rPr lang="de-DE" b="1" dirty="0" err="1"/>
              <a:t>неорганічні</a:t>
            </a:r>
            <a:r>
              <a:rPr lang="de-DE" b="1" dirty="0"/>
              <a:t> </a:t>
            </a:r>
            <a:r>
              <a:rPr lang="de-DE" b="1" dirty="0" err="1"/>
              <a:t>неметалеві</a:t>
            </a:r>
            <a:r>
              <a:rPr lang="de-DE" b="1" dirty="0"/>
              <a:t> </a:t>
            </a:r>
            <a:r>
              <a:rPr lang="de-DE" b="1" dirty="0" err="1"/>
              <a:t>матеріали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напр</a:t>
            </a:r>
            <a:r>
              <a:rPr lang="de-DE" dirty="0"/>
              <a:t>. </a:t>
            </a:r>
            <a:r>
              <a:rPr lang="de-DE" dirty="0" err="1"/>
              <a:t>кераміка</a:t>
            </a:r>
            <a:r>
              <a:rPr lang="de-DE" dirty="0"/>
              <a:t>, </a:t>
            </a:r>
            <a:r>
              <a:rPr lang="de-DE" dirty="0" err="1"/>
              <a:t>скло</a:t>
            </a:r>
            <a:r>
              <a:rPr lang="de-DE" dirty="0"/>
              <a:t>) </a:t>
            </a:r>
          </a:p>
          <a:p>
            <a:r>
              <a:rPr lang="de-DE" b="1" dirty="0" err="1"/>
              <a:t>напівпровідники</a:t>
            </a:r>
            <a:r>
              <a:rPr lang="de-DE" dirty="0"/>
              <a:t> (</a:t>
            </a:r>
            <a:r>
              <a:rPr lang="de-DE" dirty="0" err="1"/>
              <a:t>напр</a:t>
            </a:r>
            <a:r>
              <a:rPr lang="de-DE" dirty="0"/>
              <a:t>. </a:t>
            </a:r>
            <a:r>
              <a:rPr lang="de-DE" dirty="0" err="1"/>
              <a:t>кремній</a:t>
            </a:r>
            <a:r>
              <a:rPr lang="de-DE" dirty="0"/>
              <a:t>)</a:t>
            </a:r>
          </a:p>
          <a:p>
            <a:r>
              <a:rPr lang="az-Cyrl-AZ" b="1" dirty="0"/>
              <a:t>Композити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напр</a:t>
            </a:r>
            <a:r>
              <a:rPr lang="de-DE" dirty="0"/>
              <a:t>. </a:t>
            </a:r>
            <a:r>
              <a:rPr lang="de-DE" dirty="0" err="1"/>
              <a:t>армовані</a:t>
            </a:r>
            <a:r>
              <a:rPr lang="de-DE" dirty="0"/>
              <a:t> </a:t>
            </a:r>
            <a:r>
              <a:rPr lang="de-DE" dirty="0" err="1"/>
              <a:t>волокном</a:t>
            </a:r>
            <a:r>
              <a:rPr lang="de-DE" dirty="0"/>
              <a:t> </a:t>
            </a:r>
            <a:r>
              <a:rPr lang="de-DE" dirty="0" err="1"/>
              <a:t>композити</a:t>
            </a:r>
            <a:r>
              <a:rPr lang="de-DE" dirty="0"/>
              <a:t>, </a:t>
            </a:r>
            <a:r>
              <a:rPr lang="de-DE" dirty="0" err="1"/>
              <a:t>шаруваті</a:t>
            </a:r>
            <a:r>
              <a:rPr lang="de-DE" dirty="0"/>
              <a:t> </a:t>
            </a:r>
            <a:r>
              <a:rPr lang="de-DE" dirty="0" err="1"/>
              <a:t>композити</a:t>
            </a:r>
            <a:r>
              <a:rPr lang="de-DE" dirty="0"/>
              <a:t>, </a:t>
            </a:r>
            <a:r>
              <a:rPr lang="de-DE" dirty="0" err="1"/>
              <a:t>композиційні</a:t>
            </a:r>
            <a:r>
              <a:rPr lang="de-DE" dirty="0"/>
              <a:t> </a:t>
            </a:r>
            <a:r>
              <a:rPr lang="de-DE" dirty="0" err="1"/>
              <a:t>матеріали</a:t>
            </a:r>
            <a:r>
              <a:rPr lang="de-DE" dirty="0"/>
              <a:t>, </a:t>
            </a:r>
            <a:r>
              <a:rPr lang="de-DE" dirty="0" err="1"/>
              <a:t>пенетраційні</a:t>
            </a:r>
            <a:r>
              <a:rPr lang="de-DE" dirty="0"/>
              <a:t> </a:t>
            </a:r>
            <a:r>
              <a:rPr lang="de-DE" dirty="0" err="1"/>
              <a:t>композити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9530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E6A612F-5351-7CAE-11CA-6DD3D629276E}"/>
              </a:ext>
            </a:extLst>
          </p:cNvPr>
          <p:cNvSpPr txBox="1"/>
          <p:nvPr/>
        </p:nvSpPr>
        <p:spPr>
          <a:xfrm>
            <a:off x="967201" y="446730"/>
            <a:ext cx="1011555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Nr. W_03</a:t>
            </a:r>
          </a:p>
          <a:p>
            <a:endParaRPr lang="de-DE" sz="4000" dirty="0"/>
          </a:p>
          <a:p>
            <a:r>
              <a:rPr lang="az-Cyrl-AZ" sz="3600" b="1" dirty="0"/>
              <a:t>Сфери діяльності</a:t>
            </a:r>
            <a:endParaRPr lang="de-DE" sz="3600" b="1" dirty="0"/>
          </a:p>
          <a:p>
            <a:r>
              <a:rPr lang="de-DE" b="1" dirty="0">
                <a:solidFill>
                  <a:schemeClr val="bg1"/>
                </a:solidFill>
              </a:rPr>
              <a:t>………………………………………………………………………………………………………………………………………………………...........</a:t>
            </a:r>
          </a:p>
          <a:p>
            <a:r>
              <a:rPr lang="ru-RU" sz="1400" dirty="0"/>
              <a:t>(Джерело: https://berufenet.arbeitsagentur.de/)</a:t>
            </a:r>
            <a:endParaRPr lang="de-DE" sz="1400" dirty="0"/>
          </a:p>
          <a:p>
            <a:r>
              <a:rPr lang="de-DE" dirty="0"/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4160BE3-ED4E-CDE8-42EA-2633E5C74366}"/>
              </a:ext>
            </a:extLst>
          </p:cNvPr>
          <p:cNvSpPr txBox="1"/>
          <p:nvPr/>
        </p:nvSpPr>
        <p:spPr>
          <a:xfrm>
            <a:off x="960731" y="2612042"/>
            <a:ext cx="83629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Будівництво</a:t>
            </a:r>
            <a:r>
              <a:rPr lang="de-DE" dirty="0"/>
              <a:t>, </a:t>
            </a:r>
            <a:r>
              <a:rPr lang="de-DE" dirty="0" err="1"/>
              <a:t>архітектура</a:t>
            </a:r>
            <a:r>
              <a:rPr lang="de-DE" dirty="0"/>
              <a:t>, </a:t>
            </a:r>
            <a:r>
              <a:rPr lang="de-DE" dirty="0" err="1"/>
              <a:t>сировина</a:t>
            </a:r>
            <a:r>
              <a:rPr lang="de-DE" dirty="0"/>
              <a:t> / </a:t>
            </a:r>
            <a:r>
              <a:rPr lang="de-DE" dirty="0" err="1"/>
              <a:t>Хімія</a:t>
            </a:r>
            <a:r>
              <a:rPr lang="de-DE" dirty="0"/>
              <a:t>, </a:t>
            </a:r>
            <a:r>
              <a:rPr lang="de-DE" dirty="0" err="1"/>
              <a:t>фармація</a:t>
            </a:r>
            <a:r>
              <a:rPr lang="de-DE" dirty="0"/>
              <a:t>, </a:t>
            </a:r>
            <a:r>
              <a:rPr lang="de-DE" dirty="0" err="1"/>
              <a:t>наукові</a:t>
            </a:r>
            <a:r>
              <a:rPr lang="de-DE" dirty="0"/>
              <a:t> </a:t>
            </a:r>
            <a:r>
              <a:rPr lang="de-DE" dirty="0" err="1"/>
              <a:t>лабораторні</a:t>
            </a:r>
            <a:r>
              <a:rPr lang="de-DE" dirty="0"/>
              <a:t> </a:t>
            </a:r>
            <a:r>
              <a:rPr lang="de-DE" dirty="0" err="1"/>
              <a:t>аналізи</a:t>
            </a:r>
            <a:endParaRPr lang="de-DE" dirty="0"/>
          </a:p>
          <a:p>
            <a:r>
              <a:rPr lang="de-DE" dirty="0" err="1"/>
              <a:t>Закупівлі</a:t>
            </a:r>
            <a:r>
              <a:rPr lang="de-DE" dirty="0"/>
              <a:t>, </a:t>
            </a:r>
            <a:r>
              <a:rPr lang="de-DE" dirty="0" err="1"/>
              <a:t>складування</a:t>
            </a:r>
            <a:r>
              <a:rPr lang="de-DE" dirty="0"/>
              <a:t>, </a:t>
            </a:r>
            <a:r>
              <a:rPr lang="de-DE" dirty="0" err="1"/>
              <a:t>логістика</a:t>
            </a:r>
            <a:r>
              <a:rPr lang="de-DE" dirty="0"/>
              <a:t>, </a:t>
            </a:r>
            <a:r>
              <a:rPr lang="de-DE" dirty="0" err="1"/>
              <a:t>транспорт</a:t>
            </a:r>
            <a:r>
              <a:rPr lang="de-DE" dirty="0"/>
              <a:t> / </a:t>
            </a:r>
            <a:r>
              <a:rPr lang="de-DE" dirty="0" err="1"/>
              <a:t>Електротехніка</a:t>
            </a:r>
            <a:r>
              <a:rPr lang="de-DE" dirty="0"/>
              <a:t>, </a:t>
            </a:r>
            <a:r>
              <a:rPr lang="de-DE" dirty="0" err="1"/>
              <a:t>енергетика</a:t>
            </a:r>
            <a:r>
              <a:rPr lang="de-DE" dirty="0"/>
              <a:t>, </a:t>
            </a:r>
            <a:r>
              <a:rPr lang="de-DE" dirty="0" err="1"/>
              <a:t>постачання</a:t>
            </a:r>
            <a:r>
              <a:rPr lang="de-DE" dirty="0"/>
              <a:t> </a:t>
            </a:r>
            <a:r>
              <a:rPr lang="de-DE" dirty="0" err="1"/>
              <a:t>та</a:t>
            </a:r>
            <a:r>
              <a:rPr lang="de-DE" dirty="0"/>
              <a:t> </a:t>
            </a:r>
            <a:r>
              <a:rPr lang="de-DE" dirty="0" err="1"/>
              <a:t>утилізація</a:t>
            </a:r>
            <a:r>
              <a:rPr lang="de-DE" dirty="0"/>
              <a:t> / </a:t>
            </a:r>
            <a:r>
              <a:rPr lang="de-DE" dirty="0" err="1"/>
              <a:t>Будівництво</a:t>
            </a:r>
            <a:r>
              <a:rPr lang="de-DE" dirty="0"/>
              <a:t>, </a:t>
            </a:r>
            <a:r>
              <a:rPr lang="de-DE" dirty="0" err="1"/>
              <a:t>технічне</a:t>
            </a:r>
            <a:r>
              <a:rPr lang="de-DE" dirty="0"/>
              <a:t> </a:t>
            </a:r>
            <a:r>
              <a:rPr lang="de-DE" dirty="0" err="1"/>
              <a:t>креслення</a:t>
            </a:r>
            <a:r>
              <a:rPr lang="de-DE" dirty="0"/>
              <a:t> / </a:t>
            </a:r>
            <a:r>
              <a:rPr lang="de-DE" dirty="0" err="1"/>
              <a:t>Готельний</a:t>
            </a:r>
            <a:r>
              <a:rPr lang="de-DE" dirty="0"/>
              <a:t> </a:t>
            </a:r>
            <a:r>
              <a:rPr lang="de-DE" dirty="0" err="1"/>
              <a:t>бізнес</a:t>
            </a:r>
            <a:r>
              <a:rPr lang="de-DE" dirty="0"/>
              <a:t>, </a:t>
            </a:r>
            <a:r>
              <a:rPr lang="de-DE" dirty="0" err="1"/>
              <a:t>туризм</a:t>
            </a:r>
            <a:r>
              <a:rPr lang="de-DE" dirty="0"/>
              <a:t>, </a:t>
            </a:r>
            <a:r>
              <a:rPr lang="de-DE" dirty="0" err="1"/>
              <a:t>івент-менеджмент</a:t>
            </a:r>
            <a:r>
              <a:rPr lang="de-DE" dirty="0"/>
              <a:t>, </a:t>
            </a:r>
            <a:r>
              <a:rPr lang="de-DE" dirty="0" err="1"/>
              <a:t>домашнє</a:t>
            </a:r>
            <a:r>
              <a:rPr lang="de-DE" dirty="0"/>
              <a:t> </a:t>
            </a:r>
            <a:r>
              <a:rPr lang="de-DE" dirty="0" err="1"/>
              <a:t>господарство</a:t>
            </a:r>
            <a:r>
              <a:rPr lang="de-DE" dirty="0"/>
              <a:t> / </a:t>
            </a:r>
            <a:r>
              <a:rPr lang="de-DE" dirty="0" err="1"/>
              <a:t>Охорона</a:t>
            </a:r>
            <a:r>
              <a:rPr lang="de-DE" dirty="0"/>
              <a:t> </a:t>
            </a:r>
            <a:r>
              <a:rPr lang="de-DE" dirty="0" err="1"/>
              <a:t>здоров'я</a:t>
            </a:r>
            <a:r>
              <a:rPr lang="de-DE" dirty="0"/>
              <a:t>, </a:t>
            </a:r>
            <a:r>
              <a:rPr lang="de-DE" dirty="0" err="1"/>
              <a:t>спорт</a:t>
            </a:r>
            <a:r>
              <a:rPr lang="de-DE" dirty="0"/>
              <a:t>, </a:t>
            </a:r>
            <a:r>
              <a:rPr lang="de-DE" dirty="0" err="1"/>
              <a:t>особиста</a:t>
            </a:r>
            <a:r>
              <a:rPr lang="de-DE" dirty="0"/>
              <a:t> </a:t>
            </a:r>
            <a:r>
              <a:rPr lang="de-DE" dirty="0" err="1"/>
              <a:t>гігієна</a:t>
            </a:r>
            <a:r>
              <a:rPr lang="de-DE" dirty="0"/>
              <a:t> / </a:t>
            </a:r>
            <a:r>
              <a:rPr lang="de-DE" dirty="0" err="1"/>
              <a:t>Деревина</a:t>
            </a:r>
            <a:r>
              <a:rPr lang="de-DE" dirty="0"/>
              <a:t>, </a:t>
            </a:r>
            <a:r>
              <a:rPr lang="de-DE" dirty="0" err="1"/>
              <a:t>папір</a:t>
            </a:r>
            <a:r>
              <a:rPr lang="de-DE" dirty="0"/>
              <a:t>, </a:t>
            </a:r>
            <a:r>
              <a:rPr lang="de-DE" dirty="0" err="1"/>
              <a:t>пластмаси</a:t>
            </a:r>
            <a:r>
              <a:rPr lang="de-DE" dirty="0"/>
              <a:t>, </a:t>
            </a:r>
            <a:r>
              <a:rPr lang="de-DE" dirty="0" err="1"/>
              <a:t>лакофарбові</a:t>
            </a:r>
            <a:r>
              <a:rPr lang="de-DE" dirty="0"/>
              <a:t> </a:t>
            </a:r>
            <a:r>
              <a:rPr lang="de-DE" dirty="0" err="1"/>
              <a:t>матеріали</a:t>
            </a:r>
            <a:r>
              <a:rPr lang="de-DE" dirty="0"/>
              <a:t>, </a:t>
            </a:r>
            <a:r>
              <a:rPr lang="de-DE" dirty="0" err="1"/>
              <a:t>текстиль</a:t>
            </a:r>
            <a:r>
              <a:rPr lang="de-DE" dirty="0"/>
              <a:t> / ІТ, </a:t>
            </a:r>
            <a:r>
              <a:rPr lang="de-DE" dirty="0" err="1"/>
              <a:t>комп'ютери</a:t>
            </a:r>
            <a:r>
              <a:rPr lang="de-DE" dirty="0"/>
              <a:t>, </a:t>
            </a:r>
            <a:r>
              <a:rPr lang="de-DE" dirty="0" err="1"/>
              <a:t>збір</a:t>
            </a:r>
            <a:r>
              <a:rPr lang="de-DE" dirty="0"/>
              <a:t> </a:t>
            </a:r>
            <a:r>
              <a:rPr lang="de-DE" dirty="0" err="1"/>
              <a:t>даних</a:t>
            </a:r>
            <a:r>
              <a:rPr lang="de-DE" dirty="0"/>
              <a:t>, </a:t>
            </a:r>
            <a:r>
              <a:rPr lang="de-DE" dirty="0" err="1"/>
              <a:t>аналіз</a:t>
            </a:r>
            <a:r>
              <a:rPr lang="de-DE" dirty="0"/>
              <a:t> / </a:t>
            </a:r>
            <a:r>
              <a:rPr lang="de-DE" dirty="0" err="1"/>
              <a:t>Сільське</a:t>
            </a:r>
            <a:r>
              <a:rPr lang="de-DE" dirty="0"/>
              <a:t> </a:t>
            </a:r>
            <a:r>
              <a:rPr lang="de-DE" dirty="0" err="1"/>
              <a:t>господарство</a:t>
            </a:r>
            <a:r>
              <a:rPr lang="de-DE" dirty="0"/>
              <a:t>, </a:t>
            </a:r>
            <a:r>
              <a:rPr lang="de-DE" dirty="0" err="1"/>
              <a:t>навколишнє</a:t>
            </a:r>
            <a:r>
              <a:rPr lang="de-DE" dirty="0"/>
              <a:t> </a:t>
            </a:r>
            <a:r>
              <a:rPr lang="de-DE" dirty="0" err="1"/>
              <a:t>середовище</a:t>
            </a:r>
            <a:r>
              <a:rPr lang="de-DE" dirty="0"/>
              <a:t>, </a:t>
            </a:r>
            <a:r>
              <a:rPr lang="de-DE" dirty="0" err="1"/>
              <a:t>продукти</a:t>
            </a:r>
            <a:r>
              <a:rPr lang="de-DE" dirty="0"/>
              <a:t> </a:t>
            </a:r>
            <a:r>
              <a:rPr lang="de-DE" dirty="0" err="1"/>
              <a:t>харчування</a:t>
            </a:r>
            <a:r>
              <a:rPr lang="de-DE" dirty="0"/>
              <a:t> / </a:t>
            </a:r>
            <a:r>
              <a:rPr lang="de-DE" dirty="0" err="1"/>
              <a:t>Медіа</a:t>
            </a:r>
            <a:r>
              <a:rPr lang="de-DE" dirty="0"/>
              <a:t>, </a:t>
            </a:r>
            <a:r>
              <a:rPr lang="de-DE" dirty="0" err="1"/>
              <a:t>культура</a:t>
            </a:r>
            <a:r>
              <a:rPr lang="de-DE" dirty="0"/>
              <a:t>, </a:t>
            </a:r>
            <a:r>
              <a:rPr lang="de-DE" dirty="0" err="1"/>
              <a:t>дизайн</a:t>
            </a:r>
            <a:r>
              <a:rPr lang="de-DE" dirty="0"/>
              <a:t>, </a:t>
            </a:r>
            <a:r>
              <a:rPr lang="de-DE" dirty="0" err="1"/>
              <a:t>мистецтво</a:t>
            </a:r>
            <a:r>
              <a:rPr lang="de-DE" dirty="0"/>
              <a:t> / </a:t>
            </a:r>
            <a:r>
              <a:rPr lang="de-DE" dirty="0" err="1"/>
              <a:t>Метал</a:t>
            </a:r>
            <a:r>
              <a:rPr lang="de-DE" dirty="0"/>
              <a:t>, </a:t>
            </a:r>
            <a:r>
              <a:rPr lang="de-DE" dirty="0" err="1"/>
              <a:t>машинобудування</a:t>
            </a:r>
            <a:r>
              <a:rPr lang="de-DE" dirty="0"/>
              <a:t>, </a:t>
            </a:r>
            <a:r>
              <a:rPr lang="de-DE" dirty="0" err="1"/>
              <a:t>транспортні</a:t>
            </a:r>
            <a:r>
              <a:rPr lang="de-DE" dirty="0"/>
              <a:t> </a:t>
            </a:r>
            <a:r>
              <a:rPr lang="de-DE" dirty="0" err="1"/>
              <a:t>засоби</a:t>
            </a:r>
            <a:r>
              <a:rPr lang="de-DE" dirty="0"/>
              <a:t> / </a:t>
            </a:r>
            <a:r>
              <a:rPr lang="de-DE" dirty="0" err="1"/>
              <a:t>Планування</a:t>
            </a:r>
            <a:r>
              <a:rPr lang="de-DE" dirty="0"/>
              <a:t> </a:t>
            </a:r>
            <a:r>
              <a:rPr lang="de-DE" dirty="0" err="1"/>
              <a:t>та</a:t>
            </a:r>
            <a:r>
              <a:rPr lang="de-DE" dirty="0"/>
              <a:t> </a:t>
            </a:r>
            <a:r>
              <a:rPr lang="de-DE" dirty="0" err="1"/>
              <a:t>контроль</a:t>
            </a:r>
            <a:r>
              <a:rPr lang="de-DE" dirty="0"/>
              <a:t> </a:t>
            </a:r>
            <a:r>
              <a:rPr lang="de-DE" dirty="0" err="1"/>
              <a:t>виробництва</a:t>
            </a:r>
            <a:r>
              <a:rPr lang="de-DE" dirty="0"/>
              <a:t>, </a:t>
            </a:r>
            <a:r>
              <a:rPr lang="de-DE" dirty="0" err="1"/>
              <a:t>забезпечення</a:t>
            </a:r>
            <a:r>
              <a:rPr lang="de-DE" dirty="0"/>
              <a:t> </a:t>
            </a:r>
            <a:r>
              <a:rPr lang="de-DE" dirty="0" err="1"/>
              <a:t>якості</a:t>
            </a:r>
            <a:r>
              <a:rPr lang="de-DE" dirty="0"/>
              <a:t>, </a:t>
            </a:r>
            <a:r>
              <a:rPr lang="de-DE" dirty="0" err="1"/>
              <a:t>технічне</a:t>
            </a:r>
            <a:r>
              <a:rPr lang="de-DE" dirty="0"/>
              <a:t> </a:t>
            </a:r>
            <a:r>
              <a:rPr lang="de-DE" dirty="0" err="1"/>
              <a:t>обслуговування</a:t>
            </a:r>
            <a:r>
              <a:rPr lang="de-DE" dirty="0"/>
              <a:t> / </a:t>
            </a:r>
            <a:r>
              <a:rPr lang="de-DE" dirty="0" err="1"/>
              <a:t>Право</a:t>
            </a:r>
            <a:r>
              <a:rPr lang="de-DE" dirty="0"/>
              <a:t>, </a:t>
            </a:r>
            <a:r>
              <a:rPr lang="de-DE" dirty="0" err="1"/>
              <a:t>податки</a:t>
            </a:r>
            <a:r>
              <a:rPr lang="de-DE" dirty="0"/>
              <a:t>, </a:t>
            </a:r>
            <a:r>
              <a:rPr lang="de-DE" dirty="0" err="1"/>
              <a:t>аудит</a:t>
            </a:r>
            <a:r>
              <a:rPr lang="de-DE" dirty="0"/>
              <a:t> / </a:t>
            </a:r>
            <a:r>
              <a:rPr lang="de-DE" dirty="0" err="1"/>
              <a:t>Охорона</a:t>
            </a:r>
            <a:r>
              <a:rPr lang="de-DE" dirty="0"/>
              <a:t> </a:t>
            </a:r>
            <a:r>
              <a:rPr lang="de-DE" dirty="0" err="1"/>
              <a:t>та</a:t>
            </a:r>
            <a:r>
              <a:rPr lang="de-DE" dirty="0"/>
              <a:t> </a:t>
            </a:r>
            <a:r>
              <a:rPr lang="de-DE" dirty="0" err="1"/>
              <a:t>безпека</a:t>
            </a:r>
            <a:r>
              <a:rPr lang="de-DE" dirty="0"/>
              <a:t>, </a:t>
            </a:r>
            <a:r>
              <a:rPr lang="de-DE" dirty="0" err="1"/>
              <a:t>клінінг</a:t>
            </a:r>
            <a:r>
              <a:rPr lang="de-DE" dirty="0"/>
              <a:t> / </a:t>
            </a:r>
            <a:r>
              <a:rPr lang="de-DE" dirty="0" err="1"/>
              <a:t>Соціальні</a:t>
            </a:r>
            <a:r>
              <a:rPr lang="de-DE" dirty="0"/>
              <a:t> </a:t>
            </a:r>
            <a:r>
              <a:rPr lang="de-DE" dirty="0" err="1"/>
              <a:t>питання</a:t>
            </a:r>
            <a:r>
              <a:rPr lang="de-DE" dirty="0"/>
              <a:t>, </a:t>
            </a:r>
            <a:r>
              <a:rPr lang="de-DE" dirty="0" err="1"/>
              <a:t>освіта</a:t>
            </a:r>
            <a:r>
              <a:rPr lang="de-DE" dirty="0"/>
              <a:t> / </a:t>
            </a:r>
            <a:r>
              <a:rPr lang="de-DE" dirty="0" err="1"/>
              <a:t>Економіка</a:t>
            </a:r>
            <a:r>
              <a:rPr lang="de-DE" dirty="0"/>
              <a:t>, </a:t>
            </a:r>
            <a:r>
              <a:rPr lang="de-DE" dirty="0" err="1"/>
              <a:t>управління</a:t>
            </a:r>
            <a:r>
              <a:rPr lang="de-DE" dirty="0"/>
              <a:t>, </a:t>
            </a:r>
            <a:r>
              <a:rPr lang="de-DE" dirty="0" err="1"/>
              <a:t>мови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9139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6F97DFC-B5D9-31B4-6E96-B8794A586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35" y="0"/>
            <a:ext cx="9807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1380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B4B2E2C-DC64-4007-7470-EE070215A975}"/>
              </a:ext>
            </a:extLst>
          </p:cNvPr>
          <p:cNvSpPr txBox="1"/>
          <p:nvPr/>
        </p:nvSpPr>
        <p:spPr>
          <a:xfrm>
            <a:off x="966895" y="446730"/>
            <a:ext cx="1025842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Nr. W_04</a:t>
            </a:r>
          </a:p>
          <a:p>
            <a:endParaRPr lang="de-DE" sz="4000" dirty="0"/>
          </a:p>
          <a:p>
            <a:r>
              <a:rPr lang="az-Cyrl-AZ" sz="3600" b="1" dirty="0"/>
              <a:t>Тестування мови</a:t>
            </a:r>
            <a:endParaRPr lang="de-DE" sz="3600" b="1" dirty="0"/>
          </a:p>
          <a:p>
            <a:r>
              <a:rPr lang="de-DE" b="1" dirty="0">
                <a:solidFill>
                  <a:schemeClr val="bg1"/>
                </a:solidFill>
              </a:rPr>
              <a:t>………………………………………………………………………………………………………………………………………………………...........</a:t>
            </a:r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A57027-14E2-74CB-EEE2-2AB3451CFD21}"/>
              </a:ext>
            </a:extLst>
          </p:cNvPr>
          <p:cNvSpPr txBox="1"/>
          <p:nvPr/>
        </p:nvSpPr>
        <p:spPr>
          <a:xfrm>
            <a:off x="974299" y="2278001"/>
            <a:ext cx="6096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Тест</a:t>
            </a:r>
            <a:r>
              <a:rPr lang="de-DE" dirty="0"/>
              <a:t> з </a:t>
            </a:r>
            <a:r>
              <a:rPr lang="de-DE" dirty="0" err="1"/>
              <a:t>англійської</a:t>
            </a:r>
            <a:r>
              <a:rPr lang="de-DE" dirty="0"/>
              <a:t> </a:t>
            </a:r>
            <a:r>
              <a:rPr lang="de-DE" dirty="0" err="1"/>
              <a:t>мови</a:t>
            </a:r>
            <a:r>
              <a:rPr lang="de-DE" dirty="0"/>
              <a:t> </a:t>
            </a:r>
            <a:r>
              <a:rPr lang="de-DE" dirty="0" err="1"/>
              <a:t>як</a:t>
            </a:r>
            <a:r>
              <a:rPr lang="de-DE" dirty="0"/>
              <a:t> </a:t>
            </a:r>
            <a:r>
              <a:rPr lang="de-DE" dirty="0" err="1"/>
              <a:t>іноземної</a:t>
            </a:r>
            <a:r>
              <a:rPr lang="de-DE" dirty="0"/>
              <a:t> (TOEFL) </a:t>
            </a:r>
          </a:p>
          <a:p>
            <a:endParaRPr lang="de-DE" dirty="0"/>
          </a:p>
          <a:p>
            <a:r>
              <a:rPr lang="de-DE" dirty="0" err="1"/>
              <a:t>Міжнародна</a:t>
            </a:r>
            <a:r>
              <a:rPr lang="de-DE" dirty="0"/>
              <a:t> </a:t>
            </a:r>
            <a:r>
              <a:rPr lang="de-DE" dirty="0" err="1"/>
              <a:t>система</a:t>
            </a:r>
            <a:r>
              <a:rPr lang="de-DE" dirty="0"/>
              <a:t> </a:t>
            </a:r>
            <a:r>
              <a:rPr lang="de-DE" dirty="0" err="1"/>
              <a:t>тестування</a:t>
            </a:r>
            <a:r>
              <a:rPr lang="de-DE" dirty="0"/>
              <a:t> з </a:t>
            </a:r>
            <a:r>
              <a:rPr lang="de-DE" dirty="0" err="1"/>
              <a:t>англійської</a:t>
            </a:r>
            <a:r>
              <a:rPr lang="de-DE" dirty="0"/>
              <a:t> </a:t>
            </a:r>
            <a:r>
              <a:rPr lang="de-DE" dirty="0" err="1"/>
              <a:t>мови</a:t>
            </a:r>
            <a:r>
              <a:rPr lang="de-DE" dirty="0"/>
              <a:t> (IELTS)</a:t>
            </a:r>
          </a:p>
          <a:p>
            <a:r>
              <a:rPr lang="de-DE" dirty="0"/>
              <a:t> </a:t>
            </a:r>
          </a:p>
          <a:p>
            <a:r>
              <a:rPr lang="de-DE" dirty="0" err="1"/>
              <a:t>Програма</a:t>
            </a:r>
            <a:r>
              <a:rPr lang="de-DE" dirty="0"/>
              <a:t> DELF-DALF (</a:t>
            </a:r>
            <a:r>
              <a:rPr lang="de-DE" dirty="0" err="1"/>
              <a:t>французька</a:t>
            </a:r>
            <a:r>
              <a:rPr lang="de-DE" dirty="0"/>
              <a:t> </a:t>
            </a:r>
            <a:r>
              <a:rPr lang="de-DE" dirty="0" err="1"/>
              <a:t>мова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DELE (</a:t>
            </a:r>
            <a:r>
              <a:rPr lang="az-Cyrl-AZ" sz="1800" dirty="0">
                <a:effectLst/>
              </a:rPr>
              <a:t>іспанська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HSK (</a:t>
            </a:r>
            <a:r>
              <a:rPr lang="de-DE" dirty="0" err="1"/>
              <a:t>китайська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 err="1"/>
              <a:t>Іспит</a:t>
            </a:r>
            <a:r>
              <a:rPr lang="de-DE" dirty="0"/>
              <a:t> з </a:t>
            </a:r>
            <a:r>
              <a:rPr lang="de-DE" dirty="0" err="1"/>
              <a:t>німецької</a:t>
            </a:r>
            <a:r>
              <a:rPr lang="de-DE" dirty="0"/>
              <a:t> </a:t>
            </a:r>
            <a:r>
              <a:rPr lang="de-DE" dirty="0" err="1"/>
              <a:t>мови</a:t>
            </a:r>
            <a:r>
              <a:rPr lang="de-DE" dirty="0"/>
              <a:t> </a:t>
            </a:r>
            <a:r>
              <a:rPr lang="de-DE" dirty="0" err="1"/>
              <a:t>для</a:t>
            </a:r>
            <a:r>
              <a:rPr lang="de-DE" dirty="0"/>
              <a:t> </a:t>
            </a:r>
            <a:r>
              <a:rPr lang="de-DE" dirty="0" err="1"/>
              <a:t>вступу</a:t>
            </a:r>
            <a:r>
              <a:rPr lang="de-DE" dirty="0"/>
              <a:t> </a:t>
            </a:r>
            <a:r>
              <a:rPr lang="de-DE" dirty="0" err="1"/>
              <a:t>до</a:t>
            </a:r>
            <a:r>
              <a:rPr lang="de-DE" dirty="0"/>
              <a:t> </a:t>
            </a:r>
            <a:r>
              <a:rPr lang="de-DE" dirty="0" err="1"/>
              <a:t>університету</a:t>
            </a:r>
            <a:r>
              <a:rPr lang="de-DE" dirty="0"/>
              <a:t> (DSH)</a:t>
            </a:r>
          </a:p>
          <a:p>
            <a:endParaRPr lang="de-DE" dirty="0"/>
          </a:p>
          <a:p>
            <a:r>
              <a:rPr lang="de-DE" dirty="0" err="1"/>
              <a:t>Мовний</a:t>
            </a:r>
            <a:r>
              <a:rPr lang="de-DE" dirty="0"/>
              <a:t> </a:t>
            </a:r>
            <a:r>
              <a:rPr lang="de-DE" dirty="0" err="1"/>
              <a:t>тест</a:t>
            </a:r>
            <a:r>
              <a:rPr lang="de-DE" dirty="0"/>
              <a:t> CELPE-</a:t>
            </a:r>
            <a:r>
              <a:rPr lang="de-DE" dirty="0" err="1"/>
              <a:t>Bras</a:t>
            </a:r>
            <a:r>
              <a:rPr lang="de-DE" dirty="0"/>
              <a:t> (</a:t>
            </a:r>
            <a:r>
              <a:rPr lang="de-DE" dirty="0" err="1"/>
              <a:t>португальська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 err="1"/>
              <a:t>UNIcert</a:t>
            </a:r>
            <a:r>
              <a:rPr lang="de-DE" dirty="0"/>
              <a:t> (</a:t>
            </a:r>
            <a:r>
              <a:rPr lang="de-DE" dirty="0" err="1"/>
              <a:t>зі</a:t>
            </a:r>
            <a:r>
              <a:rPr lang="de-DE" dirty="0"/>
              <a:t> </a:t>
            </a:r>
            <a:r>
              <a:rPr lang="de-DE" dirty="0" err="1"/>
              <a:t>спеціальними</a:t>
            </a:r>
            <a:r>
              <a:rPr lang="de-DE" dirty="0"/>
              <a:t> </a:t>
            </a:r>
            <a:r>
              <a:rPr lang="de-DE" dirty="0" err="1"/>
              <a:t>знаннями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922615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547636E-5215-BD3F-3133-9746B327CCDE}"/>
              </a:ext>
            </a:extLst>
          </p:cNvPr>
          <p:cNvSpPr txBox="1"/>
          <p:nvPr/>
        </p:nvSpPr>
        <p:spPr>
          <a:xfrm>
            <a:off x="966554" y="446730"/>
            <a:ext cx="101346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Nr. W_05</a:t>
            </a:r>
          </a:p>
          <a:p>
            <a:endParaRPr lang="de-DE" sz="4000" dirty="0"/>
          </a:p>
          <a:p>
            <a:r>
              <a:rPr lang="az-Cyrl-AZ" sz="3600" b="1" dirty="0"/>
              <a:t>Музичні інструменти</a:t>
            </a:r>
            <a:endParaRPr lang="de-DE" sz="3600" b="1" dirty="0"/>
          </a:p>
          <a:p>
            <a:r>
              <a:rPr lang="de-DE" b="1" dirty="0">
                <a:solidFill>
                  <a:schemeClr val="bg1"/>
                </a:solidFill>
              </a:rPr>
              <a:t>………………………………………………………………………………………………………………………………………………………...........</a:t>
            </a:r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E117610-09EF-6222-E860-2280398741EC}"/>
              </a:ext>
            </a:extLst>
          </p:cNvPr>
          <p:cNvSpPr txBox="1"/>
          <p:nvPr/>
        </p:nvSpPr>
        <p:spPr>
          <a:xfrm>
            <a:off x="975432" y="2392414"/>
            <a:ext cx="92106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Духові</a:t>
            </a:r>
            <a:r>
              <a:rPr lang="de-DE" b="1" dirty="0"/>
              <a:t> </a:t>
            </a:r>
            <a:r>
              <a:rPr lang="de-DE" b="1" dirty="0" err="1"/>
              <a:t>інструменти</a:t>
            </a:r>
            <a:endParaRPr lang="de-DE" b="1" dirty="0"/>
          </a:p>
          <a:p>
            <a:endParaRPr lang="de-DE" b="1" dirty="0"/>
          </a:p>
          <a:p>
            <a:r>
              <a:rPr lang="de-DE" b="1" dirty="0" err="1"/>
              <a:t>Ударні</a:t>
            </a:r>
            <a:r>
              <a:rPr lang="de-DE" b="1" dirty="0"/>
              <a:t> </a:t>
            </a:r>
            <a:r>
              <a:rPr lang="de-DE" b="1" dirty="0" err="1"/>
              <a:t>інструменти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напр</a:t>
            </a:r>
            <a:r>
              <a:rPr lang="de-DE" dirty="0"/>
              <a:t>. </a:t>
            </a:r>
            <a:r>
              <a:rPr lang="de-DE" dirty="0" err="1"/>
              <a:t>барабани</a:t>
            </a:r>
            <a:r>
              <a:rPr lang="de-DE" dirty="0"/>
              <a:t>, </a:t>
            </a:r>
            <a:r>
              <a:rPr lang="de-DE" dirty="0" err="1"/>
              <a:t>перкусія</a:t>
            </a:r>
            <a:r>
              <a:rPr lang="de-DE" dirty="0"/>
              <a:t>) </a:t>
            </a:r>
          </a:p>
          <a:p>
            <a:endParaRPr lang="de-DE" dirty="0"/>
          </a:p>
          <a:p>
            <a:r>
              <a:rPr lang="de-DE" b="1" dirty="0" err="1"/>
              <a:t>Струнні</a:t>
            </a:r>
            <a:r>
              <a:rPr lang="de-DE" b="1" dirty="0"/>
              <a:t> </a:t>
            </a:r>
            <a:r>
              <a:rPr lang="de-DE" b="1" dirty="0" err="1"/>
              <a:t>інструменти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напр</a:t>
            </a:r>
            <a:r>
              <a:rPr lang="de-DE" dirty="0"/>
              <a:t>. </a:t>
            </a:r>
            <a:r>
              <a:rPr lang="de-DE" dirty="0" err="1"/>
              <a:t>скрипка</a:t>
            </a:r>
            <a:r>
              <a:rPr lang="de-DE" dirty="0"/>
              <a:t>, </a:t>
            </a:r>
            <a:r>
              <a:rPr lang="de-DE" dirty="0" err="1"/>
              <a:t>віолончель</a:t>
            </a:r>
            <a:r>
              <a:rPr lang="de-DE" dirty="0"/>
              <a:t>) </a:t>
            </a:r>
          </a:p>
          <a:p>
            <a:endParaRPr lang="de-DE" dirty="0"/>
          </a:p>
          <a:p>
            <a:r>
              <a:rPr lang="de-DE" b="1" dirty="0" err="1"/>
              <a:t>Клавішні</a:t>
            </a:r>
            <a:r>
              <a:rPr lang="de-DE" b="1" dirty="0"/>
              <a:t> </a:t>
            </a:r>
            <a:r>
              <a:rPr lang="de-DE" b="1" dirty="0" err="1"/>
              <a:t>інструменти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напр</a:t>
            </a:r>
            <a:r>
              <a:rPr lang="de-DE" dirty="0"/>
              <a:t>. </a:t>
            </a:r>
            <a:r>
              <a:rPr lang="de-DE" dirty="0" err="1"/>
              <a:t>фортепіано</a:t>
            </a:r>
            <a:r>
              <a:rPr lang="de-DE" dirty="0"/>
              <a:t>, </a:t>
            </a:r>
            <a:r>
              <a:rPr lang="de-DE" dirty="0" err="1"/>
              <a:t>клавішні</a:t>
            </a:r>
            <a:r>
              <a:rPr lang="de-DE" dirty="0"/>
              <a:t>) </a:t>
            </a:r>
          </a:p>
          <a:p>
            <a:endParaRPr lang="de-DE" dirty="0"/>
          </a:p>
          <a:p>
            <a:r>
              <a:rPr lang="az-Cyrl-AZ" b="1" dirty="0"/>
              <a:t>Щ</a:t>
            </a:r>
            <a:r>
              <a:rPr lang="de-DE" b="1" dirty="0" err="1"/>
              <a:t>ипкові</a:t>
            </a:r>
            <a:r>
              <a:rPr lang="de-DE" b="1" dirty="0"/>
              <a:t> </a:t>
            </a:r>
            <a:r>
              <a:rPr lang="de-DE" b="1" dirty="0" err="1"/>
              <a:t>інструменти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de-DE" dirty="0" err="1"/>
              <a:t>напр</a:t>
            </a:r>
            <a:r>
              <a:rPr lang="de-DE" dirty="0"/>
              <a:t>. </a:t>
            </a:r>
            <a:r>
              <a:rPr lang="de-DE" dirty="0" err="1"/>
              <a:t>гітара</a:t>
            </a:r>
            <a:r>
              <a:rPr lang="de-DE" dirty="0"/>
              <a:t>, </a:t>
            </a:r>
            <a:r>
              <a:rPr lang="de-DE" dirty="0" err="1"/>
              <a:t>бас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63511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450284C-72C4-E1D5-CC0A-05771CE20A1F}"/>
              </a:ext>
            </a:extLst>
          </p:cNvPr>
          <p:cNvSpPr txBox="1"/>
          <p:nvPr/>
        </p:nvSpPr>
        <p:spPr>
          <a:xfrm>
            <a:off x="966236" y="446849"/>
            <a:ext cx="1103947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Nr. W_06</a:t>
            </a:r>
          </a:p>
          <a:p>
            <a:endParaRPr lang="de-DE" sz="4000" dirty="0"/>
          </a:p>
          <a:p>
            <a:r>
              <a:rPr lang="ru-RU" sz="3600" b="1" dirty="0"/>
              <a:t>Вправи на визначення математичних/обчислювальних здібностей</a:t>
            </a:r>
            <a:endParaRPr lang="de-DE" sz="3600" b="1" dirty="0"/>
          </a:p>
          <a:p>
            <a:r>
              <a:rPr lang="de-DE" b="1" dirty="0">
                <a:solidFill>
                  <a:schemeClr val="bg1"/>
                </a:solidFill>
              </a:rPr>
              <a:t>………………………………………………………………………………………………………………………………………………………...........</a:t>
            </a:r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C012534-FB71-30BB-38E3-0E657E9460A6}"/>
              </a:ext>
            </a:extLst>
          </p:cNvPr>
          <p:cNvSpPr txBox="1"/>
          <p:nvPr/>
        </p:nvSpPr>
        <p:spPr>
          <a:xfrm>
            <a:off x="966236" y="2811520"/>
            <a:ext cx="69437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/>
              <a:t>Основні</a:t>
            </a:r>
            <a:r>
              <a:rPr lang="de-DE" b="1" dirty="0"/>
              <a:t> </a:t>
            </a:r>
            <a:r>
              <a:rPr lang="de-DE" b="1" dirty="0" err="1"/>
              <a:t>арифметичні</a:t>
            </a:r>
            <a:r>
              <a:rPr lang="de-DE" b="1" dirty="0"/>
              <a:t> </a:t>
            </a:r>
            <a:r>
              <a:rPr lang="de-DE" b="1" dirty="0" err="1"/>
              <a:t>дії</a:t>
            </a:r>
            <a:endParaRPr lang="de-DE" b="1" dirty="0"/>
          </a:p>
          <a:p>
            <a:r>
              <a:rPr lang="de-DE" dirty="0"/>
              <a:t>3 + (12 - 6) x 1,5 = ?</a:t>
            </a:r>
          </a:p>
          <a:p>
            <a:endParaRPr lang="de-DE" dirty="0"/>
          </a:p>
          <a:p>
            <a:r>
              <a:rPr lang="de-DE" b="1" dirty="0" err="1"/>
              <a:t>Дроби</a:t>
            </a:r>
            <a:endParaRPr lang="de-DE" b="1" dirty="0"/>
          </a:p>
          <a:p>
            <a:r>
              <a:rPr lang="de-DE" dirty="0"/>
              <a:t>4/5 : 3/8 = ?</a:t>
            </a:r>
          </a:p>
          <a:p>
            <a:endParaRPr lang="de-DE" dirty="0"/>
          </a:p>
          <a:p>
            <a:r>
              <a:rPr lang="de-DE" b="1" dirty="0" err="1"/>
              <a:t>Конвертувати</a:t>
            </a:r>
            <a:r>
              <a:rPr lang="de-DE" b="1" dirty="0"/>
              <a:t> </a:t>
            </a:r>
            <a:r>
              <a:rPr lang="de-DE" b="1" dirty="0" err="1"/>
              <a:t>одиниці</a:t>
            </a:r>
            <a:endParaRPr lang="de-DE" b="1" dirty="0"/>
          </a:p>
          <a:p>
            <a:r>
              <a:rPr lang="de-DE" dirty="0" err="1"/>
              <a:t>Скільки</a:t>
            </a:r>
            <a:r>
              <a:rPr lang="de-DE" dirty="0"/>
              <a:t> </a:t>
            </a:r>
            <a:r>
              <a:rPr lang="de-DE" dirty="0" err="1"/>
              <a:t>літрів</a:t>
            </a:r>
            <a:r>
              <a:rPr lang="de-DE" dirty="0"/>
              <a:t> (л) </a:t>
            </a:r>
            <a:r>
              <a:rPr lang="de-DE" dirty="0" err="1"/>
              <a:t>містять</a:t>
            </a:r>
            <a:r>
              <a:rPr lang="de-DE" dirty="0"/>
              <a:t> 17,5 </a:t>
            </a:r>
            <a:r>
              <a:rPr lang="de-DE" dirty="0" err="1"/>
              <a:t>кубічних</a:t>
            </a:r>
            <a:r>
              <a:rPr lang="de-DE" dirty="0"/>
              <a:t> </a:t>
            </a:r>
            <a:r>
              <a:rPr lang="de-DE" dirty="0" err="1"/>
              <a:t>дециметрів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de-DE" b="1" dirty="0" err="1"/>
              <a:t>Розрахунок</a:t>
            </a:r>
            <a:r>
              <a:rPr lang="de-DE" b="1" dirty="0"/>
              <a:t> у </a:t>
            </a:r>
            <a:r>
              <a:rPr lang="de-DE" b="1" dirty="0" err="1"/>
              <a:t>відсотках</a:t>
            </a:r>
            <a:endParaRPr lang="de-DE" b="1" dirty="0"/>
          </a:p>
          <a:p>
            <a:r>
              <a:rPr lang="de-DE" dirty="0" err="1"/>
              <a:t>Скільки</a:t>
            </a:r>
            <a:r>
              <a:rPr lang="de-DE" dirty="0"/>
              <a:t> </a:t>
            </a:r>
            <a:r>
              <a:rPr lang="de-DE" dirty="0" err="1"/>
              <a:t>становить</a:t>
            </a:r>
            <a:r>
              <a:rPr lang="de-DE" dirty="0"/>
              <a:t> 7 </a:t>
            </a:r>
            <a:r>
              <a:rPr lang="de-DE" dirty="0" err="1"/>
              <a:t>відсотків</a:t>
            </a:r>
            <a:r>
              <a:rPr lang="de-DE" dirty="0"/>
              <a:t> </a:t>
            </a:r>
            <a:r>
              <a:rPr lang="de-DE" dirty="0" err="1"/>
              <a:t>від</a:t>
            </a:r>
            <a:r>
              <a:rPr lang="de-DE" dirty="0"/>
              <a:t> 25 000 </a:t>
            </a:r>
            <a:r>
              <a:rPr lang="de-DE" dirty="0" err="1"/>
              <a:t>євро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de-DE" b="1" dirty="0" err="1"/>
              <a:t>Геометрія</a:t>
            </a:r>
            <a:endParaRPr lang="de-DE" b="1" dirty="0"/>
          </a:p>
          <a:p>
            <a:r>
              <a:rPr lang="az-Cyrl-AZ" sz="1800" dirty="0">
                <a:effectLst/>
                <a:latin typeface="Segoe UI" panose="020B0502040204020203" pitchFamily="34" charset="0"/>
              </a:rPr>
              <a:t>Наскільки великою є</a:t>
            </a:r>
            <a:r>
              <a:rPr lang="de-DE" dirty="0"/>
              <a:t> </a:t>
            </a:r>
            <a:r>
              <a:rPr lang="de-DE" dirty="0" err="1"/>
              <a:t>площа</a:t>
            </a:r>
            <a:r>
              <a:rPr lang="de-DE" dirty="0"/>
              <a:t> А </a:t>
            </a:r>
            <a:r>
              <a:rPr lang="de-DE" dirty="0" err="1"/>
              <a:t>круга</a:t>
            </a:r>
            <a:r>
              <a:rPr lang="de-DE" dirty="0"/>
              <a:t> </a:t>
            </a:r>
            <a:r>
              <a:rPr lang="az-Cyrl-AZ" dirty="0"/>
              <a:t>з</a:t>
            </a:r>
            <a:r>
              <a:rPr lang="de-DE" dirty="0"/>
              <a:t> </a:t>
            </a:r>
            <a:r>
              <a:rPr lang="de-DE" dirty="0" err="1"/>
              <a:t>діаметром</a:t>
            </a:r>
            <a:r>
              <a:rPr lang="de-DE" dirty="0"/>
              <a:t> 3 </a:t>
            </a:r>
            <a:r>
              <a:rPr lang="de-DE" dirty="0" err="1"/>
              <a:t>метри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396581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E1746CA2-C5E4-8CD0-F562-F2FF7A29ABE4}"/>
              </a:ext>
            </a:extLst>
          </p:cNvPr>
          <p:cNvSpPr txBox="1"/>
          <p:nvPr/>
        </p:nvSpPr>
        <p:spPr>
          <a:xfrm>
            <a:off x="966738" y="455942"/>
            <a:ext cx="846772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z-Cyrl-AZ" b="1" dirty="0"/>
              <a:t>Рішення</a:t>
            </a:r>
          </a:p>
          <a:p>
            <a:endParaRPr lang="de-DE" b="1" dirty="0"/>
          </a:p>
          <a:p>
            <a:endParaRPr lang="de-DE" b="1" dirty="0"/>
          </a:p>
          <a:p>
            <a:r>
              <a:rPr lang="de-DE" dirty="0"/>
              <a:t> 3 + (12 - 6) x 1,5 = 12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4/5 : 3/8 = 32/15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az-Cyrl-AZ" dirty="0"/>
              <a:t>Скільки літрів (л) містять 17,5 кубічних дециметрів? 17,5 л 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ru-RU" dirty="0"/>
              <a:t>Скільки становить 7 відсотків від 25 000 євро? 1.750 € </a:t>
            </a:r>
            <a:endParaRPr lang="de-DE" dirty="0"/>
          </a:p>
          <a:p>
            <a:endParaRPr lang="de-DE" dirty="0"/>
          </a:p>
          <a:p>
            <a:endParaRPr lang="ru-RU" dirty="0"/>
          </a:p>
          <a:p>
            <a:endParaRPr lang="de-DE" dirty="0"/>
          </a:p>
          <a:p>
            <a:r>
              <a:rPr lang="ru-RU" dirty="0" err="1"/>
              <a:t>Наскільки</a:t>
            </a:r>
            <a:r>
              <a:rPr lang="ru-RU" dirty="0"/>
              <a:t> великою </a:t>
            </a:r>
            <a:r>
              <a:rPr lang="ru-RU" dirty="0" err="1"/>
              <a:t>є</a:t>
            </a:r>
            <a:r>
              <a:rPr lang="ru-RU" dirty="0"/>
              <a:t> </a:t>
            </a:r>
            <a:r>
              <a:rPr lang="ru-RU" dirty="0" err="1"/>
              <a:t>площа</a:t>
            </a:r>
            <a:r>
              <a:rPr lang="ru-RU" dirty="0"/>
              <a:t> А круга з </a:t>
            </a:r>
            <a:r>
              <a:rPr lang="ru-RU" dirty="0" err="1"/>
              <a:t>діаметром</a:t>
            </a:r>
            <a:r>
              <a:rPr lang="ru-RU" dirty="0"/>
              <a:t> 3 </a:t>
            </a:r>
            <a:r>
              <a:rPr lang="ru-RU" dirty="0" err="1"/>
              <a:t>метри</a:t>
            </a:r>
            <a:r>
              <a:rPr lang="ru-RU" dirty="0"/>
              <a:t>? Формула: Площа = Пі * Радіус² </a:t>
            </a:r>
            <a:r>
              <a:rPr lang="de-DE" dirty="0"/>
              <a:t> </a:t>
            </a:r>
            <a:r>
              <a:rPr lang="ru-RU" dirty="0" err="1"/>
              <a:t>A</a:t>
            </a:r>
            <a:r>
              <a:rPr lang="ru-RU" dirty="0"/>
              <a:t> = π * 1,5²</a:t>
            </a:r>
            <a:r>
              <a:rPr lang="de-DE" dirty="0"/>
              <a:t> </a:t>
            </a:r>
            <a:r>
              <a:rPr lang="ru-RU" dirty="0" err="1"/>
              <a:t>A</a:t>
            </a:r>
            <a:r>
              <a:rPr lang="ru-RU" dirty="0"/>
              <a:t> = 7,069 м²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674663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06" y="0"/>
            <a:ext cx="95857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BB2771C1-215A-2716-A56F-771FEBF57E3A}"/>
              </a:ext>
            </a:extLst>
          </p:cNvPr>
          <p:cNvSpPr/>
          <p:nvPr/>
        </p:nvSpPr>
        <p:spPr>
          <a:xfrm>
            <a:off x="2800350" y="542925"/>
            <a:ext cx="5905500" cy="1219200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5D767F0-6E00-33FB-8B1A-D8A7A4C292CD}"/>
              </a:ext>
            </a:extLst>
          </p:cNvPr>
          <p:cNvSpPr txBox="1"/>
          <p:nvPr/>
        </p:nvSpPr>
        <p:spPr>
          <a:xfrm>
            <a:off x="4550919" y="1038225"/>
            <a:ext cx="50482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az-Cyrl-AZ" sz="3200" b="1" dirty="0"/>
              <a:t>Плюс до карток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312950903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11" y="0"/>
            <a:ext cx="95703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AC7ED2A-0D98-C639-A399-2F86FA423469}"/>
              </a:ext>
            </a:extLst>
          </p:cNvPr>
          <p:cNvSpPr/>
          <p:nvPr/>
        </p:nvSpPr>
        <p:spPr>
          <a:xfrm>
            <a:off x="4686300" y="1352549"/>
            <a:ext cx="2943225" cy="461665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346A1E3-805B-D351-98BE-2E69CC8459B3}"/>
              </a:ext>
            </a:extLst>
          </p:cNvPr>
          <p:cNvSpPr txBox="1"/>
          <p:nvPr/>
        </p:nvSpPr>
        <p:spPr>
          <a:xfrm>
            <a:off x="4550919" y="1038225"/>
            <a:ext cx="50482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az-Cyrl-AZ" sz="3200" b="1" dirty="0"/>
              <a:t>Плюс до карток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392792782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59" y="0"/>
            <a:ext cx="95780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94E6C274-9A88-9FF1-78FB-DF0D39DEF7F7}"/>
              </a:ext>
            </a:extLst>
          </p:cNvPr>
          <p:cNvSpPr/>
          <p:nvPr/>
        </p:nvSpPr>
        <p:spPr>
          <a:xfrm>
            <a:off x="4924425" y="1485900"/>
            <a:ext cx="2714625" cy="285750"/>
          </a:xfrm>
          <a:prstGeom prst="rect">
            <a:avLst/>
          </a:prstGeom>
          <a:solidFill>
            <a:srgbClr val="D2D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9DE3B54-D6AD-659A-FE82-A747F6A0BACD}"/>
              </a:ext>
            </a:extLst>
          </p:cNvPr>
          <p:cNvSpPr txBox="1"/>
          <p:nvPr/>
        </p:nvSpPr>
        <p:spPr>
          <a:xfrm>
            <a:off x="4550919" y="1038225"/>
            <a:ext cx="50482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az-Cyrl-AZ" sz="3200" b="1" dirty="0"/>
              <a:t>Плюс до карток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984172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445E90-3D5D-CB45-4CAB-E8925E029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4" y="-3620"/>
            <a:ext cx="9727565" cy="686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6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6FFF951-C79F-1D2D-93F1-A222F21AF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193" y="0"/>
            <a:ext cx="9853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95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8A18DE-6954-3CF0-7CC2-7F91E1694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07" y="0"/>
            <a:ext cx="9764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5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F17AD62-067E-912A-EA03-1DA653D06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07" y="0"/>
            <a:ext cx="9747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18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624FF1F-B37F-BBC6-0FE1-3B15BD0A3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80" y="0"/>
            <a:ext cx="9715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03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1633C28-F0FD-E520-4730-CD34C77E2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794" y="0"/>
            <a:ext cx="9582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65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30705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az-Cyrl-AZ" sz="8800" b="1" dirty="0">
                <a:latin typeface="+mn-lt"/>
                <a:cs typeface="Arial" panose="020B0604020202020204" pitchFamily="34" charset="0"/>
              </a:rPr>
              <a:t>Соціальна компетентність</a:t>
            </a:r>
            <a:endParaRPr lang="de-DE" sz="88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41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0D9A748-C3B5-C34B-63E5-A492FC33A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720" y="0"/>
            <a:ext cx="9888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3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10FD7BF-C856-E6B2-F548-8AB53CA02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262" y="0"/>
            <a:ext cx="9731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59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DC8FCF-0F71-5B5F-4834-7B960AC80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92" y="0"/>
            <a:ext cx="9711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03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az-Cyrl-AZ" sz="8800" b="1" dirty="0">
                <a:latin typeface="+mn-lt"/>
                <a:cs typeface="Arial" panose="020B0604020202020204" pitchFamily="34" charset="0"/>
              </a:rPr>
              <a:t>Особиста компетентність</a:t>
            </a:r>
            <a:endParaRPr lang="de-DE" sz="88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218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7518518-BEB3-E614-6DE0-A5F98BA59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656" y="614362"/>
            <a:ext cx="8548688" cy="59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51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C14E0B-0907-0859-1AB5-E638ACCB5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225" y="628650"/>
            <a:ext cx="78295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2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398F3A3-3C68-B399-7DC9-31770537B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0"/>
            <a:ext cx="9718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34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C204FC-BF3F-5A20-1DE6-E21973FDA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2" y="0"/>
            <a:ext cx="9724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74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036B80-D24D-C61B-94AE-6312ED68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246343"/>
            <a:ext cx="8705850" cy="62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30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3767FA3-7C25-4A91-3CC7-B8DEE8618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099" y="-16249"/>
            <a:ext cx="9248775" cy="648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55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9D5B6F0-C48A-0DB2-C2E3-EFACBC3C4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58" y="0"/>
            <a:ext cx="9669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67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25BA55-B7A5-9BDE-A50F-9F5C7359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5" y="395387"/>
            <a:ext cx="8877299" cy="62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0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4B5AE44-24DD-F0CA-B7FD-D115C0664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97835"/>
            <a:ext cx="9648825" cy="672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2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0A2F8AC-41EF-71B1-79C3-C1AEBCC0E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63" y="1"/>
            <a:ext cx="9753862" cy="687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234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98E4495-2821-FD4E-8C4B-D05DD26F6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-8764"/>
            <a:ext cx="9779219" cy="686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83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885058D-5944-D70A-4CDA-0A101298E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1" y="-9262"/>
            <a:ext cx="9778510" cy="686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48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346E628-59CC-75FE-5092-92C5D59D5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1732"/>
            <a:ext cx="9722886" cy="687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06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56F8FFE-D446-558D-C719-C6549A882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0" y="-2522"/>
            <a:ext cx="9770329" cy="686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34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0557DF-E79E-760D-0004-D42A8F9FB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-12418"/>
            <a:ext cx="9675151" cy="687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0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CC0CC65-B99E-BD63-EADB-2E39CB695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1542"/>
            <a:ext cx="9694822" cy="6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74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37AF720-2796-472B-5424-BE856B7AC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78"/>
            <a:ext cx="9653517" cy="685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43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F684A5-F23A-79D7-16F0-F06A72FB5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38" y="0"/>
            <a:ext cx="9765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79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6638C20-1008-E3DF-2F39-9F3E4EFBF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19" y="2442"/>
            <a:ext cx="9919695" cy="68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47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DFE56D4-959B-1145-0564-F5AE6C399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79" y="-1350"/>
            <a:ext cx="9792313" cy="685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31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978EF9A-F89B-2E45-FC46-33AA4876E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60" y="-1102"/>
            <a:ext cx="9731716" cy="685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47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57D5C37-D5A0-9721-BEAE-10BA488C1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1542"/>
            <a:ext cx="9694822" cy="6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75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D9A58A5-BB9D-063E-69D8-5A919C5F2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0"/>
            <a:ext cx="9677295" cy="686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92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9A394EE-13DB-FD1D-D284-07260601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0"/>
            <a:ext cx="977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79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C7B9F06-36FA-66C2-4CB8-67E36778E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0" y="586407"/>
            <a:ext cx="8731250" cy="62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35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1618A9-B30F-F2DA-7BCD-4DFBE03B2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495670"/>
            <a:ext cx="8923020" cy="62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897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2D8D27A-828D-41DC-D985-7FFAD1AD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560" y="-73177"/>
            <a:ext cx="9732132" cy="693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541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0EA3E67-41C1-C0A2-8B6F-2721FB546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560" y="-6714"/>
            <a:ext cx="9825269" cy="686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82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1526937-8929-8C20-FBCF-0E0BFA019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832" y="0"/>
            <a:ext cx="9280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45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CF64053-4905-EE35-ADEC-735914BA9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10477"/>
            <a:ext cx="9788898" cy="68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4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5185719-9FF1-7E43-BB9F-F6CC9B601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-23833"/>
            <a:ext cx="9780688" cy="688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137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79A633D-08EE-946C-5018-310B8E56F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5890"/>
            <a:ext cx="9717055" cy="688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52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299F8A-0056-41A7-2EDE-97A107B9E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2720"/>
            <a:ext cx="9818454" cy="68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337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05F223A-FAF3-4B47-10C3-3955987FD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40" y="533697"/>
            <a:ext cx="9361170" cy="648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916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2CA74DC-CBEB-950E-40D9-A4D7DEFFC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469137"/>
            <a:ext cx="8806815" cy="60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956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A64BC3F-22AF-9F7C-02D1-A1EFD02AA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960" y="573130"/>
            <a:ext cx="9020810" cy="64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139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A3D69DC-8EDC-FB53-029E-D37F9CC4D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60" y="416316"/>
            <a:ext cx="9304655" cy="644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368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0126E99-52AA-61FE-E7B6-E505CF776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17585"/>
            <a:ext cx="9728718" cy="68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76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506D91F-403B-0A4F-A955-8D5AA38DB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19" y="2614"/>
            <a:ext cx="9716663" cy="685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7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05A2E2B-D35D-2C4F-E3E4-EAB2AA55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20" y="0"/>
            <a:ext cx="97870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718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D0F8EE3-9D7F-1029-0467-A5C12956C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80" y="-8438"/>
            <a:ext cx="9680743" cy="686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83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F6E9309-593E-4891-DB78-60D1E968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10675"/>
            <a:ext cx="9738464" cy="68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261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4697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az-Cyrl-AZ" sz="8800" b="1" dirty="0">
                <a:latin typeface="+mn-lt"/>
                <a:cs typeface="Arial" panose="020B0604020202020204" pitchFamily="34" charset="0"/>
              </a:rPr>
              <a:t>Технічна та методологічна компетентність</a:t>
            </a:r>
            <a:endParaRPr lang="de-DE" sz="88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45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32A652C-11A9-D546-1A55-9EFCB837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6862"/>
            <a:ext cx="9715694" cy="68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470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25499E0-5DA2-81BB-0486-9D816E71E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-44068"/>
            <a:ext cx="9792676" cy="690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784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8EAF1D9-56D8-251E-DF77-7897AD5C5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91070"/>
            <a:ext cx="8834437" cy="62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434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014982-6ED5-D6F4-AA0C-6C0E5029D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0" y="251589"/>
            <a:ext cx="8938895" cy="635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155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B79F969-F4CE-E0E0-0382-3FE78BA7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415610"/>
            <a:ext cx="8339137" cy="602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634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0CB84BB-D794-FDDA-54D1-45E0C5C2B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91125"/>
            <a:ext cx="8777287" cy="607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951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7BAE515-A438-D724-ABCC-681231CF7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240" y="254006"/>
            <a:ext cx="9027160" cy="634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6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1ECC40-5F7E-66EA-A962-CF231BC14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67" y="0"/>
            <a:ext cx="9475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40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6B611A-8661-2A8C-35EE-65884DCA8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40" y="353775"/>
            <a:ext cx="8675370" cy="61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234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8C0AD5A-F371-1EE0-E53B-8F8CF64E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174270"/>
            <a:ext cx="9030335" cy="65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362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A2CD27A-12B2-E8EE-667A-1103BF5B7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196633"/>
            <a:ext cx="9165907" cy="646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938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68E117-FF3B-D7DD-C9CB-4741C426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0099"/>
            <a:ext cx="9666255" cy="68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208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850BE90-037E-304B-2F2B-5E4DC55D0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2387"/>
            <a:ext cx="9750208" cy="686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888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7384ADB-7D46-0140-CFF5-59B732814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560" y="61203"/>
            <a:ext cx="9530397" cy="67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451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929403E-1380-E4D5-EB37-27F81208A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88971"/>
            <a:ext cx="9391649" cy="668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013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9C41208-CF21-6741-9DE3-E2B1C64E5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-6418"/>
            <a:ext cx="9668359" cy="686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499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FC65A22-512D-0697-F94A-CBCEF0D5D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11250"/>
            <a:ext cx="9674247" cy="684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143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3E1CBFD-7F0E-A608-6A46-220309EB4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6" y="352351"/>
            <a:ext cx="8748712" cy="615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18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432F7AE-8E80-BD1A-72BE-BB8A9337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0"/>
            <a:ext cx="9827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538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09D6AF-8B65-5315-3A7D-2B95E5706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240834"/>
            <a:ext cx="9020175" cy="637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675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81D226B-8A17-D0CB-5ED8-40F678352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1" y="308894"/>
            <a:ext cx="8843962" cy="62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395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93A9A5B-EF36-03E5-042B-53F264583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419582"/>
            <a:ext cx="8682037" cy="601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568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29CD8A-CD52-2536-5C4B-EDF846A1D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6563"/>
            <a:ext cx="9448800" cy="66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504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2D7887B-F558-346E-3FB8-F174347FD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0977"/>
            <a:ext cx="8858249" cy="635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518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C148708-4C1A-D697-46E2-40887B2DE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531" y="203441"/>
            <a:ext cx="9024937" cy="64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956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97BE862-B909-6CD3-DA8E-2726086E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384931"/>
            <a:ext cx="8724900" cy="608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261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2FC6BE2-6E34-AE15-6108-B12F87C5E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7014"/>
            <a:ext cx="9296400" cy="662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667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671CC7-47DC-E2C6-F438-F8609A86C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296560"/>
            <a:ext cx="8896350" cy="626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855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1CFA94D-2B7B-DFA2-F1C8-4F93B39FE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-5754"/>
            <a:ext cx="9783499" cy="686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0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7378B58-7AAD-8C3E-097B-C48403C14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4" y="0"/>
            <a:ext cx="9307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388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B54B66-C91B-ACF8-32EF-9A22CF036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-3278"/>
            <a:ext cx="9729901" cy="686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3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050E6D7-0407-15DA-6CF5-D9B2470E5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2" y="117245"/>
            <a:ext cx="9363075" cy="662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137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20287A4-8970-9FDB-97E1-EF055CCC4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281" y="197393"/>
            <a:ext cx="9215437" cy="646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696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858DA12-ACD3-C51E-BC06-58D71DF49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1" y="30194"/>
            <a:ext cx="9682162" cy="67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396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EE5ED8-1C90-A1D1-DF3D-D9F0ADBBF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122464"/>
            <a:ext cx="9258300" cy="66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056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09622D-593C-0FF2-572B-AD470CC14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246577"/>
            <a:ext cx="9163050" cy="63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25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18799A1-308D-33A0-55B2-DA581959D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856" y="189410"/>
            <a:ext cx="9158287" cy="647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802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ABEA885-A8D5-D01E-1062-ED2D76379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56335"/>
            <a:ext cx="9267825" cy="65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601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2AA9B70-043F-56D2-54C0-04B2188AD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91146"/>
            <a:ext cx="9553575" cy="66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273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0535A0F-7298-E27A-F8C0-D6EEBFC9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925" y="134961"/>
            <a:ext cx="9331197" cy="658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51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c1e04a-cbf5-4710-b9e8-bb935d154229" xsi:nil="true"/>
    <lcf76f155ced4ddcb4097134ff3c332f xmlns="ae6efb3c-5fc3-4d30-8c6b-b6f34013d0b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B6FA50A544364FAC28C54C7BCF1EEC" ma:contentTypeVersion="16" ma:contentTypeDescription="Ein neues Dokument erstellen." ma:contentTypeScope="" ma:versionID="f2d04fb5a325b0d5447848d811a325c4">
  <xsd:schema xmlns:xsd="http://www.w3.org/2001/XMLSchema" xmlns:xs="http://www.w3.org/2001/XMLSchema" xmlns:p="http://schemas.microsoft.com/office/2006/metadata/properties" xmlns:ns2="62c1e04a-cbf5-4710-b9e8-bb935d154229" xmlns:ns3="ae6efb3c-5fc3-4d30-8c6b-b6f34013d0b9" targetNamespace="http://schemas.microsoft.com/office/2006/metadata/properties" ma:root="true" ma:fieldsID="7f0349103791b56d3513d6727f48ff39" ns2:_="" ns3:_="">
    <xsd:import namespace="62c1e04a-cbf5-4710-b9e8-bb935d154229"/>
    <xsd:import namespace="ae6efb3c-5fc3-4d30-8c6b-b6f34013d0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1e04a-cbf5-4710-b9e8-bb935d15422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c0098d6-bc7a-4644-a9aa-51f31c15b856}" ma:internalName="TaxCatchAll" ma:showField="CatchAllData" ma:web="62c1e04a-cbf5-4710-b9e8-bb935d1542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6efb3c-5fc3-4d30-8c6b-b6f34013d0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7c5c163e-9316-40f2-8884-c71d2729bb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C3BDBA-5603-4B12-9BDE-06ED634C15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55561A-7329-47AF-8F03-96A1148CC9D1}">
  <ds:schemaRefs>
    <ds:schemaRef ds:uri="http://schemas.openxmlformats.org/package/2006/metadata/core-properties"/>
    <ds:schemaRef ds:uri="62c1e04a-cbf5-4710-b9e8-bb935d154229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ae6efb3c-5fc3-4d30-8c6b-b6f34013d0b9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00488C4-0F81-402B-902C-5016D5BE2A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1e04a-cbf5-4710-b9e8-bb935d154229"/>
    <ds:schemaRef ds:uri="ae6efb3c-5fc3-4d30-8c6b-b6f34013d0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</Words>
  <Application>Microsoft Office PowerPoint</Application>
  <PresentationFormat>Breitbild</PresentationFormat>
  <Paragraphs>126</Paragraphs>
  <Slides>136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136</vt:i4>
      </vt:variant>
    </vt:vector>
  </HeadingPairs>
  <TitlesOfParts>
    <vt:vector size="142" baseType="lpstr">
      <vt:lpstr>Arial</vt:lpstr>
      <vt:lpstr>Calibri</vt:lpstr>
      <vt:lpstr>Calibri Light</vt:lpstr>
      <vt:lpstr>Segoe UI</vt:lpstr>
      <vt:lpstr>Office Theme</vt:lpstr>
      <vt:lpstr>1_Office Theme</vt:lpstr>
      <vt:lpstr>PowerPoint-Präsentation</vt:lpstr>
      <vt:lpstr>Соціальна компетентність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Особиста компетентність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Технічна та методологічна компетентність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Інтереси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Додаткові матеріали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Bertelsmann Stiftung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Arslan, Tugay, ST-LL</dc:creator>
  <cp:lastModifiedBy>Ködding, Kerstin, ST-W</cp:lastModifiedBy>
  <cp:revision>200</cp:revision>
  <dcterms:created xsi:type="dcterms:W3CDTF">2016-09-07T14:18:38Z</dcterms:created>
  <dcterms:modified xsi:type="dcterms:W3CDTF">2022-12-13T07:21:47Z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0x010100C5B6FA50A544364FAC28C54C7BCF1EEC</vt:lpwstr>
  </property>
</Properties>
</file>