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BD76"/>
    <a:srgbClr val="C5BD00"/>
    <a:srgbClr val="72122E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4712" autoAdjust="0"/>
  </p:normalViewPr>
  <p:slideViewPr>
    <p:cSldViewPr snapToGrid="0">
      <p:cViewPr>
        <p:scale>
          <a:sx n="104" d="100"/>
          <a:sy n="104" d="100"/>
        </p:scale>
        <p:origin x="1304" y="-2832"/>
      </p:cViewPr>
      <p:guideLst>
        <p:guide orient="horz" pos="3120"/>
        <p:guide pos="12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47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46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7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20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0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4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28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35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36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27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01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B0F6-916B-4D5E-9FA3-CF6072D9CF5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2CDC-EA78-4D4B-A033-B282B67FE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65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560" y="3493467"/>
            <a:ext cx="6632878" cy="2911254"/>
          </a:xfrm>
        </p:spPr>
        <p:txBody>
          <a:bodyPr>
            <a:noAutofit/>
          </a:bodyPr>
          <a:lstStyle/>
          <a:p>
            <a:pPr algn="ctr"/>
            <a:r>
              <a:rPr lang="de-DE" sz="6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Schaubild </a:t>
            </a:r>
            <a:r>
              <a:rPr lang="de-DE" sz="6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Teilnehmer:innen</a:t>
            </a:r>
            <a:r>
              <a:rPr lang="de-DE" sz="6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6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rekrutierung</a:t>
            </a:r>
            <a:endParaRPr lang="de-DE" sz="6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487" y="7983938"/>
            <a:ext cx="5915025" cy="1252492"/>
          </a:xfrm>
          <a:solidFill>
            <a:srgbClr val="C5BD7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Materialsammlung – Dokument 4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43" y="618266"/>
            <a:ext cx="6025114" cy="1306068"/>
          </a:xfrm>
          <a:prstGeom prst="rect">
            <a:avLst/>
          </a:prstGeom>
          <a:solidFill>
            <a:srgbClr val="C5BD76"/>
          </a:solidFill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372CF70-8F00-4447-BE29-AFFDABB715E7}"/>
              </a:ext>
            </a:extLst>
          </p:cNvPr>
          <p:cNvSpPr/>
          <p:nvPr/>
        </p:nvSpPr>
        <p:spPr>
          <a:xfrm>
            <a:off x="627211" y="1108462"/>
            <a:ext cx="5814346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Digitale Bürgerdialoge für Kommunen</a:t>
            </a:r>
            <a:endParaRPr lang="de-DE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819173-AEAE-4508-BD07-CE46997B6A2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9359262"/>
            <a:ext cx="1908175" cy="225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4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288947D-AAF8-474F-9559-E8D6CEC44BA2}"/>
              </a:ext>
            </a:extLst>
          </p:cNvPr>
          <p:cNvSpPr txBox="1"/>
          <p:nvPr/>
        </p:nvSpPr>
        <p:spPr>
          <a:xfrm>
            <a:off x="657225" y="561307"/>
            <a:ext cx="5542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Gewinnung von Teilnehmenden </a:t>
            </a:r>
          </a:p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Zeitlicher Ablauf in fünf Schritten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6AEEF69-DBD4-4471-A0FD-D6863FD98E6F}"/>
              </a:ext>
            </a:extLst>
          </p:cNvPr>
          <p:cNvSpPr/>
          <p:nvPr/>
        </p:nvSpPr>
        <p:spPr>
          <a:xfrm>
            <a:off x="1981198" y="1387017"/>
            <a:ext cx="3220227" cy="396449"/>
          </a:xfrm>
          <a:prstGeom prst="roundRect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Rekrutierungsstrategie entwickeln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6 – 8 Wochen vor Event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3573093-9112-4A9C-A6B4-6D0AAB55DC4C}"/>
              </a:ext>
            </a:extLst>
          </p:cNvPr>
          <p:cNvSpPr/>
          <p:nvPr/>
        </p:nvSpPr>
        <p:spPr>
          <a:xfrm>
            <a:off x="1974166" y="3226380"/>
            <a:ext cx="3321734" cy="391936"/>
          </a:xfrm>
          <a:prstGeom prst="roundRect">
            <a:avLst/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Rekrutierung starten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4 – 6  Wochen vor Event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3AB6068-0207-46B1-9DF5-50AD056D6612}"/>
              </a:ext>
            </a:extLst>
          </p:cNvPr>
          <p:cNvSpPr/>
          <p:nvPr/>
        </p:nvSpPr>
        <p:spPr>
          <a:xfrm>
            <a:off x="1991583" y="4990119"/>
            <a:ext cx="3321734" cy="401112"/>
          </a:xfrm>
          <a:prstGeom prst="roundRect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Teilnahmebestätigung verschicken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Im laufenden Prozess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0E526DC-30C2-4EEB-9491-00B462CD820B}"/>
              </a:ext>
            </a:extLst>
          </p:cNvPr>
          <p:cNvSpPr/>
          <p:nvPr/>
        </p:nvSpPr>
        <p:spPr>
          <a:xfrm>
            <a:off x="1982759" y="6460542"/>
            <a:ext cx="3295721" cy="396449"/>
          </a:xfrm>
          <a:prstGeom prst="roundRect">
            <a:avLst/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Qualität sichern, ggf. nachsteuern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 – 3 Wochen vor dem Event  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C44EDF3-2391-44E8-9B4B-91C7DF94043E}"/>
              </a:ext>
            </a:extLst>
          </p:cNvPr>
          <p:cNvSpPr/>
          <p:nvPr/>
        </p:nvSpPr>
        <p:spPr>
          <a:xfrm>
            <a:off x="1991467" y="8338729"/>
            <a:ext cx="3295721" cy="374627"/>
          </a:xfrm>
          <a:prstGeom prst="roundRect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Teilnahme-Link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versenden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2 -3  Tage vor Event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35D7F2B-AB48-4E32-94F2-FB3266A97285}"/>
              </a:ext>
            </a:extLst>
          </p:cNvPr>
          <p:cNvSpPr/>
          <p:nvPr/>
        </p:nvSpPr>
        <p:spPr>
          <a:xfrm>
            <a:off x="643971" y="1839681"/>
            <a:ext cx="280685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Anzahl der Teilnehmenden (TN) und Kriterien festlegen: Alter, Geschlecht, Bildung, örtliche Verteilung, etc.</a:t>
            </a:r>
          </a:p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Entscheidung über die Methode der TN-Gewinnung: Zufallsauswahl, öffentliche Einladung mit Ansprache von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Multiplikator:innen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oder beide Methoden.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6252233C-509B-49D2-9FA2-859AE174A777}"/>
              </a:ext>
            </a:extLst>
          </p:cNvPr>
          <p:cNvSpPr/>
          <p:nvPr/>
        </p:nvSpPr>
        <p:spPr>
          <a:xfrm rot="5400000">
            <a:off x="2890839" y="2375872"/>
            <a:ext cx="1090399" cy="136800"/>
          </a:xfrm>
          <a:prstGeom prst="rightArrow">
            <a:avLst>
              <a:gd name="adj1" fmla="val 50000"/>
              <a:gd name="adj2" fmla="val 58549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697AC05-130D-46A1-9DB2-C1C49DA08322}"/>
              </a:ext>
            </a:extLst>
          </p:cNvPr>
          <p:cNvSpPr/>
          <p:nvPr/>
        </p:nvSpPr>
        <p:spPr>
          <a:xfrm>
            <a:off x="600075" y="3681026"/>
            <a:ext cx="280685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Einladung an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Zufallsbürger:innen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verschicken bzw. veröffentlichen, Kontakt zu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Multiplikator:innen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aufnehmen.</a:t>
            </a:r>
          </a:p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Direkt nach Anmeldeeingang die Eingangsbestätigung verschicken, ggf. erklären, wann die Teilnahmebestätigung folgt.</a:t>
            </a:r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90A4FBEA-494E-4B0A-9B16-10AD120629DC}"/>
              </a:ext>
            </a:extLst>
          </p:cNvPr>
          <p:cNvSpPr/>
          <p:nvPr/>
        </p:nvSpPr>
        <p:spPr>
          <a:xfrm rot="5400000">
            <a:off x="2944602" y="4159455"/>
            <a:ext cx="995873" cy="134468"/>
          </a:xfrm>
          <a:prstGeom prst="rightArrow">
            <a:avLst>
              <a:gd name="adj1" fmla="val 50000"/>
              <a:gd name="adj2" fmla="val 58549"/>
            </a:avLst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DBD05DC-6FEC-4D69-86E3-80A5BC8116BC}"/>
              </a:ext>
            </a:extLst>
          </p:cNvPr>
          <p:cNvSpPr/>
          <p:nvPr/>
        </p:nvSpPr>
        <p:spPr>
          <a:xfrm>
            <a:off x="600075" y="5452022"/>
            <a:ext cx="280685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 ersten Plätze schnellstmöglich bestätigen, um Verbindlichkeit zu schaffen.</a:t>
            </a:r>
          </a:p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Den TN die nächsten Schritte mitteilen.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188E0F1-A6B3-4FD6-AE51-5FFD4DF3EAFB}"/>
              </a:ext>
            </a:extLst>
          </p:cNvPr>
          <p:cNvSpPr/>
          <p:nvPr/>
        </p:nvSpPr>
        <p:spPr>
          <a:xfrm>
            <a:off x="600075" y="6914839"/>
            <a:ext cx="277522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Abgleich mit geplanter Anzahl der Teilnehmenden und Kriterien für die Vielfalt: Welche Gruppe fehlt? </a:t>
            </a:r>
          </a:p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Frühzeitig gezielt nachsteuern durch erneute Einladung an neue Stichprobe oder durch direkte Ansprache von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Multiplikator:innen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6A053A7-96BC-4DD8-8638-CD1ABEAB4FE0}"/>
              </a:ext>
            </a:extLst>
          </p:cNvPr>
          <p:cNvSpPr/>
          <p:nvPr/>
        </p:nvSpPr>
        <p:spPr>
          <a:xfrm>
            <a:off x="643971" y="8793981"/>
            <a:ext cx="2785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Bei längerer Zeitspanne von Teilnahmebestätigung bis zum Zoom-Link: Versand Kontakt per E-Mail halten, um Verbindlichkeit zur Teilnahme zu schaffen</a:t>
            </a:r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455BE95B-3F32-404C-8EC3-7D102EA71DA2}"/>
              </a:ext>
            </a:extLst>
          </p:cNvPr>
          <p:cNvSpPr/>
          <p:nvPr/>
        </p:nvSpPr>
        <p:spPr>
          <a:xfrm rot="5400000">
            <a:off x="3101425" y="5778780"/>
            <a:ext cx="668184" cy="137844"/>
          </a:xfrm>
          <a:prstGeom prst="rightArrow">
            <a:avLst>
              <a:gd name="adj1" fmla="val 50000"/>
              <a:gd name="adj2" fmla="val 58549"/>
            </a:avLst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29F3830A-5225-4AE4-ACC0-5066268E311C}"/>
              </a:ext>
            </a:extLst>
          </p:cNvPr>
          <p:cNvSpPr/>
          <p:nvPr/>
        </p:nvSpPr>
        <p:spPr>
          <a:xfrm rot="5400000">
            <a:off x="2882398" y="7453816"/>
            <a:ext cx="1092905" cy="154256"/>
          </a:xfrm>
          <a:prstGeom prst="rightArrow">
            <a:avLst>
              <a:gd name="adj1" fmla="val 50000"/>
              <a:gd name="adj2" fmla="val 58549"/>
            </a:avLst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9AE29FB-B865-443C-80F5-76D4731BB6BA}"/>
              </a:ext>
            </a:extLst>
          </p:cNvPr>
          <p:cNvSpPr/>
          <p:nvPr/>
        </p:nvSpPr>
        <p:spPr>
          <a:xfrm>
            <a:off x="3568377" y="1845667"/>
            <a:ext cx="27497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Vorbereitungsarbeiten, z. B. Stichprobe ziehen, Einladungsbrief und Rückmeldebogen erstellen, …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5BCF7F0-552D-4DDC-9C8B-66BD21D9CF40}"/>
              </a:ext>
            </a:extLst>
          </p:cNvPr>
          <p:cNvSpPr/>
          <p:nvPr/>
        </p:nvSpPr>
        <p:spPr>
          <a:xfrm>
            <a:off x="3568378" y="3696457"/>
            <a:ext cx="276552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Aktiv Transparenz über den Prozess gewährleisten, um Nachfragen zu vermeiden und das Gefühl einer guten Betreuung aufzubauen.</a:t>
            </a:r>
          </a:p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Wichtig</a:t>
            </a:r>
            <a:r>
              <a:rPr lang="de-DE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Kontakt zu den Angemeldeten halten!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86C9CD0-1A7B-48D7-8923-81BB5A39C3B5}"/>
              </a:ext>
            </a:extLst>
          </p:cNvPr>
          <p:cNvSpPr/>
          <p:nvPr/>
        </p:nvSpPr>
        <p:spPr>
          <a:xfrm>
            <a:off x="3568377" y="5461198"/>
            <a:ext cx="274533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Wichtig:</a:t>
            </a:r>
            <a:r>
              <a:rPr lang="de-DE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Im Kontakt bleiben und Wertschätzung ausdrücken!</a:t>
            </a:r>
          </a:p>
          <a:p>
            <a:pPr marL="171450" indent="-17145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Überblick über die Teilnehmenden-Gruppen und den Anmeldestand behalten.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C5000E64-E130-42E5-B3D8-3D74D8F32869}"/>
              </a:ext>
            </a:extLst>
          </p:cNvPr>
          <p:cNvSpPr/>
          <p:nvPr/>
        </p:nvSpPr>
        <p:spPr>
          <a:xfrm>
            <a:off x="3591311" y="6917816"/>
            <a:ext cx="2722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Bei der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Multiplikator:innen-Ansprache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auch eigene Kontakte nutzen und persönliche bzw. telefonische Ansprache wählen.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EC70006-4BB5-4DF7-913F-DE6C69A00DBE}"/>
              </a:ext>
            </a:extLst>
          </p:cNvPr>
          <p:cNvSpPr/>
          <p:nvPr/>
        </p:nvSpPr>
        <p:spPr>
          <a:xfrm>
            <a:off x="3575494" y="8793981"/>
            <a:ext cx="27425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20000"/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 – 3 Tage vor Event den Link zum Online-Dialog verschicken. Gegebenenfalls nachfragen und Link nochmals am Tag des Bürgerdialogs versenden. 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94AF01B-3F7E-450D-8582-B3D879569125}"/>
              </a:ext>
            </a:extLst>
          </p:cNvPr>
          <p:cNvSpPr/>
          <p:nvPr/>
        </p:nvSpPr>
        <p:spPr>
          <a:xfrm>
            <a:off x="1656574" y="1446104"/>
            <a:ext cx="277000" cy="261898"/>
          </a:xfrm>
          <a:prstGeom prst="ellipse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466D384-7521-4688-AAB2-2955427FC2AE}"/>
              </a:ext>
            </a:extLst>
          </p:cNvPr>
          <p:cNvSpPr/>
          <p:nvPr/>
        </p:nvSpPr>
        <p:spPr>
          <a:xfrm>
            <a:off x="1643553" y="3283516"/>
            <a:ext cx="277000" cy="261898"/>
          </a:xfrm>
          <a:prstGeom prst="ellipse">
            <a:avLst/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687A6B1-919D-4F0B-BF00-CB4DFAD0551A}"/>
              </a:ext>
            </a:extLst>
          </p:cNvPr>
          <p:cNvSpPr/>
          <p:nvPr/>
        </p:nvSpPr>
        <p:spPr>
          <a:xfrm>
            <a:off x="1647825" y="5051836"/>
            <a:ext cx="277000" cy="261898"/>
          </a:xfrm>
          <a:prstGeom prst="ellipse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B4047E9-438F-4CD2-B16C-3843F830E53E}"/>
              </a:ext>
            </a:extLst>
          </p:cNvPr>
          <p:cNvSpPr/>
          <p:nvPr/>
        </p:nvSpPr>
        <p:spPr>
          <a:xfrm>
            <a:off x="1662603" y="6508761"/>
            <a:ext cx="277000" cy="261898"/>
          </a:xfrm>
          <a:prstGeom prst="ellipse">
            <a:avLst/>
          </a:prstGeom>
          <a:solidFill>
            <a:srgbClr val="C5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3D3DD53D-EA1B-4971-9E8C-E7C0A4A2AC6F}"/>
              </a:ext>
            </a:extLst>
          </p:cNvPr>
          <p:cNvSpPr/>
          <p:nvPr/>
        </p:nvSpPr>
        <p:spPr>
          <a:xfrm>
            <a:off x="1662603" y="8398434"/>
            <a:ext cx="277000" cy="261898"/>
          </a:xfrm>
          <a:prstGeom prst="ellipse">
            <a:avLst/>
          </a:prstGeom>
          <a:solidFill>
            <a:srgbClr val="721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0937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4DF21A3906794F91B73A493030AE87" ma:contentTypeVersion="1" ma:contentTypeDescription="Ein neues Dokument erstellen." ma:contentTypeScope="" ma:versionID="eab57adaee07df22859ba071174702b4">
  <xsd:schema xmlns:xsd="http://www.w3.org/2001/XMLSchema" xmlns:xs="http://www.w3.org/2001/XMLSchema" xmlns:p="http://schemas.microsoft.com/office/2006/metadata/properties" xmlns:ns2="b5eaf87a-7a13-400d-bc03-c4d471bef1de" targetNamespace="http://schemas.microsoft.com/office/2006/metadata/properties" ma:root="true" ma:fieldsID="f3697a9b14222fa3cf6285aa8240cd3f" ns2:_="">
    <xsd:import namespace="b5eaf87a-7a13-400d-bc03-c4d471bef1d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af87a-7a13-400d-bc03-c4d471bef1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A74C24-B7F3-422A-A3DD-B40485629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eaf87a-7a13-400d-bc03-c4d471bef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0C16B5-1E52-4CA9-9EA9-3C556DCD2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3979AC-1E05-4F88-9BB7-6ABBFABDAB0B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5eaf87a-7a13-400d-bc03-c4d471bef1d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</Words>
  <Application>Microsoft Office PowerPoint</Application>
  <PresentationFormat>A4-Papier (210 x 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Schaubild Teilnehmer:innen- rekrutierung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Hauernherm-Fronemann, Marita, ST-ZD</dc:creator>
  <cp:lastModifiedBy>Stratos, Sandra, ST-ZD</cp:lastModifiedBy>
  <cp:revision>28</cp:revision>
  <dcterms:created xsi:type="dcterms:W3CDTF">2020-12-10T15:40:56Z</dcterms:created>
  <dcterms:modified xsi:type="dcterms:W3CDTF">2021-01-12T12:51:59Z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0x010100184DF21A3906794F91B73A493030AE87</vt:lpwstr>
  </property>
</Properties>
</file>