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8"/>
  </p:notesMasterIdLst>
  <p:sldIdLst>
    <p:sldId id="347" r:id="rId5"/>
    <p:sldId id="256" r:id="rId6"/>
    <p:sldId id="333" r:id="rId7"/>
    <p:sldId id="332" r:id="rId8"/>
    <p:sldId id="341" r:id="rId9"/>
    <p:sldId id="335" r:id="rId10"/>
    <p:sldId id="336" r:id="rId11"/>
    <p:sldId id="343" r:id="rId12"/>
    <p:sldId id="345" r:id="rId13"/>
    <p:sldId id="338" r:id="rId14"/>
    <p:sldId id="346" r:id="rId15"/>
    <p:sldId id="339" r:id="rId16"/>
    <p:sldId id="273" r:id="rId17"/>
  </p:sldIdLst>
  <p:sldSz cx="9144000" cy="5143500" type="screen16x9"/>
  <p:notesSz cx="6797675" cy="9926638"/>
  <p:defaultTextStyle>
    <a:defPPr>
      <a:defRPr lang="de-DE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91">
          <p15:clr>
            <a:srgbClr val="A4A3A4"/>
          </p15:clr>
        </p15:guide>
        <p15:guide id="4" pos="28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esmann, Christian, ST-ZD" initials="HCS" lastIdx="1" clrIdx="0"/>
  <p:cmAuthor id="2" name="Hauernherm-Fronemann, Marita, ST-ZD" initials="HM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2"/>
    <a:srgbClr val="000000"/>
    <a:srgbClr val="D9ECF7"/>
    <a:srgbClr val="C80F41"/>
    <a:srgbClr val="DDD8B4"/>
    <a:srgbClr val="A5A6A5"/>
    <a:srgbClr val="72122E"/>
    <a:srgbClr val="C5BD76"/>
    <a:srgbClr val="7DB0CA"/>
    <a:srgbClr val="676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3" autoAdjust="0"/>
    <p:restoredTop sz="95749" autoAdjust="0"/>
  </p:normalViewPr>
  <p:slideViewPr>
    <p:cSldViewPr snapToGrid="0">
      <p:cViewPr varScale="1">
        <p:scale>
          <a:sx n="80" d="100"/>
          <a:sy n="80" d="100"/>
        </p:scale>
        <p:origin x="88" y="44"/>
      </p:cViewPr>
      <p:guideLst>
        <p:guide orient="horz" pos="1620"/>
        <p:guide pos="2880"/>
        <p:guide pos="291"/>
        <p:guide pos="28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98659-F068-415D-B090-F972E45E1071}" type="datetimeFigureOut">
              <a:rPr lang="de-DE"/>
              <a:pPr>
                <a:defRPr/>
              </a:pPr>
              <a:t>12.01.2021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E8EA27-D4B9-44AF-B1BE-FDB978B3FC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7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dirty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7802B6-F635-4635-8B66-A3D70AF15599}" type="slidenum">
              <a:rPr lang="de-DE" altLang="de-DE" sz="120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altLang="de-DE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5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333500" y="4208801"/>
            <a:ext cx="6475433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pic>
        <p:nvPicPr>
          <p:cNvPr id="7" name="Bild 6" descr="BS_Logo_49mm_sRGB_300dpi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259" y="4576556"/>
            <a:ext cx="2747820" cy="331632"/>
          </a:xfrm>
          <a:prstGeom prst="rect">
            <a:avLst/>
          </a:prstGeom>
        </p:spPr>
      </p:pic>
      <p:sp>
        <p:nvSpPr>
          <p:cNvPr id="8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3200" dirty="0"/>
              <a:t>Präsentation 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4150" y="2095972"/>
            <a:ext cx="8206776" cy="211772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082"/>
              </a:buClr>
              <a:buSzTx/>
              <a:buFont typeface="Wingdings" panose="05000000000000000000" pitchFamily="2" charset="2"/>
              <a:buNone/>
              <a:tabLst/>
              <a:defRPr sz="17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de-DE" dirty="0"/>
              <a:t>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6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39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050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96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Pf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468016" y="470829"/>
            <a:ext cx="8206621" cy="4348976"/>
          </a:xfrm>
          <a:prstGeom prst="rect">
            <a:avLst/>
          </a:prstGeom>
          <a:solidFill>
            <a:srgbClr val="B0CD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60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hutterstock_52412596_BST04längerHP60ppt-0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457200"/>
            <a:ext cx="8216900" cy="43815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1360392" y="4208801"/>
            <a:ext cx="6426189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7" name="Titel 5"/>
          <p:cNvSpPr>
            <a:spLocks noGrp="1"/>
          </p:cNvSpPr>
          <p:nvPr>
            <p:ph type="ctrTitle" hasCustomPrompt="1"/>
          </p:nvPr>
        </p:nvSpPr>
        <p:spPr>
          <a:xfrm>
            <a:off x="469900" y="1547407"/>
            <a:ext cx="8201026" cy="6407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e-DE" sz="3200" dirty="0"/>
              <a:t>Abschlussfolie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1360392" y="4528868"/>
            <a:ext cx="644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spc="0" err="1">
                <a:solidFill>
                  <a:srgbClr val="003082"/>
                </a:solidFill>
              </a:rPr>
              <a:t>www.bertelsmann-stiftung.de</a:t>
            </a:r>
            <a:endParaRPr lang="de-DE" sz="2000" spc="0">
              <a:solidFill>
                <a:srgbClr val="003082"/>
              </a:solidFill>
            </a:endParaRPr>
          </a:p>
        </p:txBody>
      </p:sp>
      <p:grpSp>
        <p:nvGrpSpPr>
          <p:cNvPr id="25" name="Gruppierung 24"/>
          <p:cNvGrpSpPr/>
          <p:nvPr userDrawn="1"/>
        </p:nvGrpSpPr>
        <p:grpSpPr>
          <a:xfrm>
            <a:off x="1658242" y="3829761"/>
            <a:ext cx="5667290" cy="372259"/>
            <a:chOff x="1586281" y="3351403"/>
            <a:chExt cx="5667290" cy="372259"/>
          </a:xfrm>
        </p:grpSpPr>
        <p:sp>
          <p:nvSpPr>
            <p:cNvPr id="6" name="Textfeld 5"/>
            <p:cNvSpPr txBox="1"/>
            <p:nvPr userDrawn="1"/>
          </p:nvSpPr>
          <p:spPr>
            <a:xfrm>
              <a:off x="1586281" y="3411584"/>
              <a:ext cx="2181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>
                  <a:solidFill>
                    <a:schemeClr val="bg1"/>
                  </a:solidFill>
                </a:rPr>
                <a:t>Besuchen</a:t>
              </a:r>
              <a:r>
                <a:rPr lang="de-DE" sz="1200" baseline="0">
                  <a:solidFill>
                    <a:schemeClr val="bg1"/>
                  </a:solidFill>
                </a:rPr>
                <a:t> Sie uns auch auf      </a:t>
              </a:r>
              <a:endParaRPr lang="de-DE" sz="1200">
                <a:solidFill>
                  <a:schemeClr val="bg1"/>
                </a:solidFill>
              </a:endParaRPr>
            </a:p>
          </p:txBody>
        </p:sp>
        <p:pic>
          <p:nvPicPr>
            <p:cNvPr id="11" name="Bild 10" descr="XING_300dpi_ohne_Claim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139" y="3351403"/>
              <a:ext cx="620432" cy="372259"/>
            </a:xfrm>
            <a:prstGeom prst="rect">
              <a:avLst/>
            </a:prstGeom>
          </p:spPr>
        </p:pic>
        <p:pic>
          <p:nvPicPr>
            <p:cNvPr id="12" name="Bild 11" descr="YouTu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596" y="3437477"/>
              <a:ext cx="475717" cy="197898"/>
            </a:xfrm>
            <a:prstGeom prst="rect">
              <a:avLst/>
            </a:prstGeom>
          </p:spPr>
        </p:pic>
        <p:pic>
          <p:nvPicPr>
            <p:cNvPr id="13" name="Bild 12" descr="TwitterLogo_whit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763" y="3397249"/>
              <a:ext cx="280423" cy="280423"/>
            </a:xfrm>
            <a:prstGeom prst="rect">
              <a:avLst/>
            </a:prstGeom>
          </p:spPr>
        </p:pic>
        <p:pic>
          <p:nvPicPr>
            <p:cNvPr id="15" name="Bild 14" descr="Facebook_weiss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250" y="3421896"/>
              <a:ext cx="264267" cy="2239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56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5667" y="576263"/>
            <a:ext cx="8212666" cy="63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  <a:endParaRPr lang="en-US" altLang="de-D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5667" y="1370013"/>
            <a:ext cx="8212666" cy="321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468293" y="468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68293" y="4824000"/>
            <a:ext cx="8208000" cy="0"/>
          </a:xfrm>
          <a:prstGeom prst="line">
            <a:avLst/>
          </a:prstGeom>
          <a:ln w="12700">
            <a:solidFill>
              <a:srgbClr val="A5A6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 13" descr="BS_Logo_49mm_sRGB_300dpi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788" y="132289"/>
            <a:ext cx="1908000" cy="230276"/>
          </a:xfrm>
          <a:prstGeom prst="rect">
            <a:avLst/>
          </a:prstGeom>
        </p:spPr>
      </p:pic>
      <p:sp>
        <p:nvSpPr>
          <p:cNvPr id="18" name="Fußzeilenplatzhalter 4"/>
          <p:cNvSpPr txBox="1">
            <a:spLocks/>
          </p:cNvSpPr>
          <p:nvPr userDrawn="1"/>
        </p:nvSpPr>
        <p:spPr>
          <a:xfrm>
            <a:off x="5275730" y="5316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5662151" y="4792125"/>
            <a:ext cx="3258000" cy="31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1B8EBF65-CD33-48FE-9C03-87C712614D66}" type="datetimeFigureOut">
              <a:rPr lang="de-DE" sz="800" smtClean="0">
                <a:solidFill>
                  <a:srgbClr val="676965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12.01.2021</a:t>
            </a:fld>
            <a:r>
              <a:rPr lang="de-DE" sz="800" dirty="0">
                <a:solidFill>
                  <a:srgbClr val="676965"/>
                </a:solidFill>
              </a:rPr>
              <a:t> | </a:t>
            </a:r>
            <a:fld id="{15E90044-110E-9441-9157-6F6EB80E0D9D}" type="slidenum">
              <a:rPr lang="de-DE" sz="800" smtClean="0">
                <a:solidFill>
                  <a:srgbClr val="676965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800" dirty="0">
              <a:solidFill>
                <a:srgbClr val="67696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0" r:id="rId3"/>
    <p:sldLayoutId id="2147483671" r:id="rId4"/>
    <p:sldLayoutId id="2147483672" r:id="rId5"/>
    <p:sldLayoutId id="2147483673" r:id="rId6"/>
    <p:sldLayoutId id="2147483678" r:id="rId7"/>
  </p:sldLayoutIdLst>
  <p:hf hdr="0"/>
  <p:txStyles>
    <p:titleStyle>
      <a:lvl1pPr algn="l" defTabSz="685800" rtl="0" fontAlgn="base">
        <a:spcBef>
          <a:spcPct val="0"/>
        </a:spcBef>
        <a:spcAft>
          <a:spcPct val="0"/>
        </a:spcAft>
        <a:defRPr sz="2000" kern="1200">
          <a:solidFill>
            <a:srgbClr val="0030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000">
          <a:solidFill>
            <a:srgbClr val="00308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9388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750" indent="-179388" algn="l" defTabSz="685800" rtl="0" fontAlgn="base">
        <a:spcBef>
          <a:spcPct val="0"/>
        </a:spcBef>
        <a:spcAft>
          <a:spcPts val="600"/>
        </a:spcAft>
        <a:buClr>
          <a:srgbClr val="00308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39750" algn="l" defTabSz="685800" rtl="0" fontAlgn="base">
        <a:spcBef>
          <a:spcPct val="0"/>
        </a:spcBef>
        <a:spcAft>
          <a:spcPts val="600"/>
        </a:spcAft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fontAlgn="base"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zoom.us/hc/de/articles/115002262083-An-einem-Testmeeting-teilnehm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1D12F721-27A9-46C2-8C05-EBFECFCA4B18}"/>
              </a:ext>
            </a:extLst>
          </p:cNvPr>
          <p:cNvSpPr/>
          <p:nvPr/>
        </p:nvSpPr>
        <p:spPr>
          <a:xfrm>
            <a:off x="461964" y="3961071"/>
            <a:ext cx="8413905" cy="762788"/>
          </a:xfrm>
          <a:prstGeom prst="rect">
            <a:avLst/>
          </a:prstGeom>
          <a:solidFill>
            <a:srgbClr val="7DB0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Materialsammlung – Dokument 2 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7BE4168-A21D-4776-9CED-F35F61E48A4A}"/>
              </a:ext>
            </a:extLst>
          </p:cNvPr>
          <p:cNvSpPr/>
          <p:nvPr/>
        </p:nvSpPr>
        <p:spPr>
          <a:xfrm>
            <a:off x="461964" y="1601994"/>
            <a:ext cx="8413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6000" dirty="0">
                <a:solidFill>
                  <a:schemeClr val="tx2"/>
                </a:solidFill>
              </a:rPr>
              <a:t>Tipps und Tricks </a:t>
            </a:r>
          </a:p>
          <a:p>
            <a:pPr algn="ctr"/>
            <a:r>
              <a:rPr lang="de-DE" sz="6000" dirty="0">
                <a:solidFill>
                  <a:schemeClr val="tx2"/>
                </a:solidFill>
              </a:rPr>
              <a:t>für die Moderation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352D3CC-6D36-46A7-8F6A-03ADA8609699}"/>
              </a:ext>
            </a:extLst>
          </p:cNvPr>
          <p:cNvSpPr/>
          <p:nvPr/>
        </p:nvSpPr>
        <p:spPr>
          <a:xfrm>
            <a:off x="1361286" y="592360"/>
            <a:ext cx="6442051" cy="823927"/>
          </a:xfrm>
          <a:prstGeom prst="rect">
            <a:avLst/>
          </a:prstGeom>
          <a:solidFill>
            <a:srgbClr val="7DB0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2000">
                <a:solidFill>
                  <a:srgbClr val="00206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sz="100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DE" sz="2000">
                <a:solidFill>
                  <a:srgbClr val="00206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Digitale Bürgerdialoge für Kommunen</a:t>
            </a:r>
            <a:endParaRPr lang="de-DE" sz="100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000">
                <a:solidFill>
                  <a:srgbClr val="00206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sz="100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3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9791" y="1240616"/>
            <a:ext cx="7024812" cy="3365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2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Ziel: Erfahrungsaustausch</a:t>
            </a:r>
            <a:endParaRPr lang="de-DE" sz="18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71463" lvl="2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Ablauf Moderation: 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Begrüßung; Gesprächsregeln; Vorstellung Ziel/Frage 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Vorstellungsrunde inkl. Beitrag zum Thema – der Reihe nach, links oben anfangen; „</a:t>
            </a:r>
            <a:r>
              <a:rPr lang="de-DE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Wir fangen direkt an -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Stellen Sie sich kurz vor (Name, Beruf oder wo Sie wohnen) und erzählen uns, was Sie zum Thema xxx erlebt haben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Ggfls. Diskussion: </a:t>
            </a:r>
            <a:r>
              <a:rPr lang="de-DE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Austausch und Reaktion auf Meldungen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Ergebnissicherung: </a:t>
            </a:r>
            <a:r>
              <a:rPr lang="de-DE" sz="18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Moderator:in</a:t>
            </a:r>
            <a:r>
              <a:rPr lang="de-DE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fasst das wichtigste Ergebnis aus seiner/ihrer Sicht zusammen. </a:t>
            </a:r>
            <a:endParaRPr lang="de-DE" sz="18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39366" y="474818"/>
            <a:ext cx="8362545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6858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4a.</a:t>
            </a:r>
            <a:r>
              <a:rPr kumimoji="0" lang="de-DE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 Arbeit in den Kleingruppen – Erste</a:t>
            </a:r>
            <a:r>
              <a:rPr kumimoji="0" lang="de-DE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Breakout-Session / 20 min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04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9791" y="1240616"/>
            <a:ext cx="7024812" cy="315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2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Ziel: Brainstorming Ideen für die Zukunft. </a:t>
            </a:r>
          </a:p>
          <a:p>
            <a:pPr marL="271463" lvl="2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Ablauf Moderation: 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Begrüßung; Erinnerung Gesprächsregeln; Vorstellung Ziel/Frage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Sammlung von Ideen: </a:t>
            </a:r>
            <a:r>
              <a:rPr lang="de-DE" sz="1800" i="1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Was denken Sie über dieses Thema?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ggfl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. Diskussion: </a:t>
            </a:r>
            <a:r>
              <a:rPr lang="de-DE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Austausch und Reaktion auf Meldungen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Priorisierung und Ergebnissicherung: </a:t>
            </a:r>
            <a:r>
              <a:rPr lang="de-DE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Moderation fasst das wichtigste Ergebnis zusammen.</a:t>
            </a:r>
          </a:p>
          <a:p>
            <a:pPr marL="614363" lvl="3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ggfl</a:t>
            </a:r>
            <a:r>
              <a:rPr lang="de-D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. Pause ankündigen </a:t>
            </a:r>
            <a:endParaRPr lang="de-DE" sz="18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39366" y="474818"/>
            <a:ext cx="836254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6858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4b.</a:t>
            </a:r>
            <a:r>
              <a:rPr kumimoji="0" lang="de-DE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 Arbeit in den Kleingruppen – Zweite</a:t>
            </a:r>
            <a:r>
              <a:rPr kumimoji="0" lang="de-DE" sz="1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Breakout-Session / 30min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9791" y="1240616"/>
            <a:ext cx="7024812" cy="2706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2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u="sng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 Bericht nach der 1. Session (45 sec.): </a:t>
            </a:r>
            <a:r>
              <a:rPr lang="de-DE" sz="18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Was nehmen Sie aus der Gruppe als Thema mit? Was hat Sie besonders beeindruckt? </a:t>
            </a:r>
          </a:p>
          <a:p>
            <a:pPr marL="42863" lvl="2" indent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</a:pPr>
            <a:endParaRPr lang="de-DE" sz="18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lvl="2" indent="-22860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1800" u="sng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2. Bericht nach der 2. Session (60 sec.): </a:t>
            </a:r>
            <a:r>
              <a:rPr lang="de-DE" sz="18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Sie stellen den konkreten Vorschlag / die spannende Idee der Gruppe vor.</a:t>
            </a:r>
          </a:p>
          <a:p>
            <a:pPr marL="42863" lvl="2" indent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</a:pPr>
            <a:endParaRPr lang="de-DE" sz="1800" dirty="0">
              <a:solidFill>
                <a:prstClr val="black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2863" lvl="2" indent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8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de-DE" sz="1800" b="1" u="sng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Wichtig</a:t>
            </a:r>
            <a:r>
              <a:rPr lang="de-DE" sz="180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: Kurz und knapp! Sie müssen sich für einen Schwerpunkt / eine Idee entscheiden!</a:t>
            </a:r>
            <a:endParaRPr lang="de-DE" sz="18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39366" y="474818"/>
            <a:ext cx="8362545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6858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4c. Die Arbeit in den Kleingruppen – </a:t>
            </a: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erichte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im Plenum</a:t>
            </a:r>
          </a:p>
        </p:txBody>
      </p:sp>
    </p:spTree>
    <p:extLst>
      <p:ext uri="{BB962C8B-B14F-4D97-AF65-F5344CB8AC3E}">
        <p14:creationId xmlns:p14="http://schemas.microsoft.com/office/powerpoint/2010/main" val="339395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 24" descr="shutterstock_52412596_BST04längerHP60ppt-0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8" y="584200"/>
            <a:ext cx="8216900" cy="4089400"/>
          </a:xfrm>
          <a:prstGeom prst="rect">
            <a:avLst/>
          </a:prstGeom>
        </p:spPr>
      </p:pic>
      <p:sp>
        <p:nvSpPr>
          <p:cNvPr id="26" name="Rechteck 25"/>
          <p:cNvSpPr/>
          <p:nvPr/>
        </p:nvSpPr>
        <p:spPr>
          <a:xfrm>
            <a:off x="1360392" y="4208801"/>
            <a:ext cx="6426189" cy="66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27" name="Titel 5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sz="3200" dirty="0" err="1"/>
              <a:t>Vielen</a:t>
            </a:r>
            <a:r>
              <a:rPr lang="en-GB" sz="3200" dirty="0"/>
              <a:t> Dank </a:t>
            </a:r>
            <a:r>
              <a:rPr lang="en-GB" sz="3200" dirty="0" err="1"/>
              <a:t>für</a:t>
            </a:r>
            <a:r>
              <a:rPr lang="en-GB" sz="3200" dirty="0"/>
              <a:t> </a:t>
            </a:r>
            <a:r>
              <a:rPr lang="en-GB" sz="3200" dirty="0" err="1"/>
              <a:t>Ihre</a:t>
            </a:r>
            <a:r>
              <a:rPr lang="en-GB" sz="3200" dirty="0"/>
              <a:t> </a:t>
            </a:r>
            <a:r>
              <a:rPr lang="en-GB" sz="3200" dirty="0" err="1"/>
              <a:t>Aufmerksamkeit</a:t>
            </a:r>
            <a:r>
              <a:rPr lang="en-GB" sz="3200" dirty="0"/>
              <a:t>!</a:t>
            </a:r>
          </a:p>
        </p:txBody>
      </p:sp>
      <p:grpSp>
        <p:nvGrpSpPr>
          <p:cNvPr id="29" name="Gruppierung 28"/>
          <p:cNvGrpSpPr/>
          <p:nvPr/>
        </p:nvGrpSpPr>
        <p:grpSpPr>
          <a:xfrm>
            <a:off x="1658242" y="3829761"/>
            <a:ext cx="5667290" cy="372259"/>
            <a:chOff x="1586281" y="3351403"/>
            <a:chExt cx="5667290" cy="372259"/>
          </a:xfrm>
        </p:grpSpPr>
        <p:sp>
          <p:nvSpPr>
            <p:cNvPr id="30" name="Textfeld 29"/>
            <p:cNvSpPr txBox="1"/>
            <p:nvPr userDrawn="1"/>
          </p:nvSpPr>
          <p:spPr>
            <a:xfrm>
              <a:off x="1586281" y="3411584"/>
              <a:ext cx="2181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</a:rPr>
                <a:t>Please visit us at</a:t>
              </a:r>
            </a:p>
          </p:txBody>
        </p:sp>
        <p:pic>
          <p:nvPicPr>
            <p:cNvPr id="31" name="Bild 30" descr="XING_300dpi_ohne_Claim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139" y="3351403"/>
              <a:ext cx="620432" cy="372259"/>
            </a:xfrm>
            <a:prstGeom prst="rect">
              <a:avLst/>
            </a:prstGeom>
          </p:spPr>
        </p:pic>
        <p:pic>
          <p:nvPicPr>
            <p:cNvPr id="32" name="Bild 31" descr="YouTub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596" y="3437477"/>
              <a:ext cx="475717" cy="197898"/>
            </a:xfrm>
            <a:prstGeom prst="rect">
              <a:avLst/>
            </a:prstGeom>
          </p:spPr>
        </p:pic>
        <p:pic>
          <p:nvPicPr>
            <p:cNvPr id="33" name="Bild 32" descr="TwitterLogo_white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8763" y="3397249"/>
              <a:ext cx="280423" cy="280423"/>
            </a:xfrm>
            <a:prstGeom prst="rect">
              <a:avLst/>
            </a:prstGeom>
          </p:spPr>
        </p:pic>
        <p:pic>
          <p:nvPicPr>
            <p:cNvPr id="34" name="Bild 33" descr="Facebook_weiss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250" y="3421896"/>
              <a:ext cx="264267" cy="223974"/>
            </a:xfrm>
            <a:prstGeom prst="rect">
              <a:avLst/>
            </a:prstGeom>
          </p:spPr>
        </p:pic>
      </p:grpSp>
      <p:sp>
        <p:nvSpPr>
          <p:cNvPr id="28" name="Textfeld 27"/>
          <p:cNvSpPr txBox="1"/>
          <p:nvPr/>
        </p:nvSpPr>
        <p:spPr>
          <a:xfrm>
            <a:off x="1360392" y="4528800"/>
            <a:ext cx="6441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spc="0" err="1">
                <a:solidFill>
                  <a:srgbClr val="003082"/>
                </a:solidFill>
              </a:rPr>
              <a:t>www.bertelsmann-stiftung.de</a:t>
            </a:r>
            <a:endParaRPr lang="de-DE" sz="2000" spc="0">
              <a:solidFill>
                <a:srgbClr val="00308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/>
          <p:cNvSpPr>
            <a:spLocks noGrp="1"/>
          </p:cNvSpPr>
          <p:nvPr>
            <p:ph type="ctrTitle"/>
          </p:nvPr>
        </p:nvSpPr>
        <p:spPr>
          <a:xfrm>
            <a:off x="470635" y="1256437"/>
            <a:ext cx="8201026" cy="2868089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br>
              <a:rPr lang="de-DE" sz="2400" dirty="0"/>
            </a:br>
            <a:r>
              <a:rPr lang="de-DE" sz="2400" dirty="0"/>
              <a:t>Workshop:</a:t>
            </a:r>
            <a:br>
              <a:rPr lang="de-DE" sz="2400" dirty="0"/>
            </a:br>
            <a:r>
              <a:rPr lang="de-DE" sz="2400" dirty="0"/>
              <a:t> Kleingruppenmoderation </a:t>
            </a:r>
            <a:br>
              <a:rPr lang="de-DE" sz="2400" dirty="0"/>
            </a:br>
            <a:r>
              <a:rPr lang="de-DE" sz="2400" dirty="0"/>
              <a:t>der Digitalen Bürgerdialoge für Kommunen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08506" y="2798042"/>
            <a:ext cx="8206776" cy="211772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082"/>
              </a:buClr>
              <a:buSzTx/>
              <a:buFont typeface="Wingdings" panose="05000000000000000000" pitchFamily="2" charset="2"/>
              <a:buNone/>
              <a:tabLst/>
              <a:defRPr sz="17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de-DE" dirty="0"/>
              <a:t>(</a:t>
            </a:r>
            <a:r>
              <a:rPr lang="de-DE" i="1" dirty="0"/>
              <a:t>Datum</a:t>
            </a:r>
            <a:r>
              <a:rPr lang="de-DE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66408" y="1088615"/>
            <a:ext cx="7234137" cy="373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>
              <a:lnSpc>
                <a:spcPct val="105000"/>
              </a:lnSpc>
              <a:spcAft>
                <a:spcPts val="600"/>
              </a:spcAft>
            </a:pP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0. </a:t>
            </a:r>
            <a:r>
              <a:rPr lang="de-DE" sz="1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Ankommen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: Team und Teilnehmende loggen sich ein</a:t>
            </a:r>
          </a:p>
          <a:p>
            <a:pPr marL="228600" lvl="4" indent="-228600">
              <a:lnSpc>
                <a:spcPct val="105000"/>
              </a:lnSpc>
              <a:spcAft>
                <a:spcPts val="600"/>
              </a:spcAft>
              <a:buAutoNum type="arabicPeriod"/>
            </a:pPr>
            <a:r>
              <a:rPr lang="de-DE" sz="1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Plenumssituation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: Begrüßung, Vorstellung, erste Umfragen</a:t>
            </a:r>
          </a:p>
          <a:p>
            <a:pPr marL="228600" lvl="4" indent="-228600">
              <a:lnSpc>
                <a:spcPct val="105000"/>
              </a:lnSpc>
              <a:spcAft>
                <a:spcPts val="600"/>
              </a:spcAft>
              <a:buAutoNum type="arabicPeriod"/>
            </a:pPr>
            <a:r>
              <a:rPr lang="de-DE" sz="1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Break-Out-Sessions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: 20 min Kleingruppenarbeit</a:t>
            </a:r>
          </a:p>
          <a:p>
            <a:pPr marL="228600" lvl="4" indent="-228600">
              <a:lnSpc>
                <a:spcPct val="105000"/>
              </a:lnSpc>
              <a:spcAft>
                <a:spcPts val="600"/>
              </a:spcAft>
              <a:buAutoNum type="arabicPeriod"/>
            </a:pPr>
            <a:r>
              <a:rPr lang="de-DE" sz="1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Plenum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: Bericht aus den Kleingruppen, Vorstellung Thema/Input</a:t>
            </a:r>
          </a:p>
          <a:p>
            <a:pPr marL="228600" lvl="4" indent="-228600">
              <a:lnSpc>
                <a:spcPct val="105000"/>
              </a:lnSpc>
              <a:spcAft>
                <a:spcPts val="600"/>
              </a:spcAft>
              <a:buAutoNum type="arabicPeriod"/>
            </a:pPr>
            <a:r>
              <a:rPr lang="de-DE" sz="1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Break-Out-Sessions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: 30 min Kleingruppenarbeit</a:t>
            </a:r>
          </a:p>
          <a:p>
            <a:pPr marL="228600" lvl="4" indent="-228600">
              <a:lnSpc>
                <a:spcPct val="105000"/>
              </a:lnSpc>
              <a:spcAft>
                <a:spcPts val="600"/>
              </a:spcAft>
              <a:buAutoNum type="arabicPeriod"/>
            </a:pPr>
            <a:r>
              <a:rPr lang="de-DE" sz="1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Plenum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: Bericht aus den Kleingruppen; weiterer Umgang mit den Ergebnissen; Abmoderation</a:t>
            </a:r>
          </a:p>
          <a:p>
            <a:pPr marL="0" lvl="4" indent="0">
              <a:lnSpc>
                <a:spcPct val="105000"/>
              </a:lnSpc>
              <a:spcAft>
                <a:spcPts val="600"/>
              </a:spcAft>
            </a:pPr>
            <a:endParaRPr lang="de-DE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7050" lvl="4" indent="-1797050">
              <a:lnSpc>
                <a:spcPct val="105000"/>
              </a:lnSpc>
              <a:spcAft>
                <a:spcPts val="600"/>
              </a:spcAft>
            </a:pPr>
            <a:r>
              <a:rPr lang="de-DE" sz="1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Mögliche Variablen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: Anzahl der Umfragen; Input im Plenum?; Abstimmung über </a:t>
            </a:r>
            <a:r>
              <a:rPr lang="de-DE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Teilnehmendenvorschläge</a:t>
            </a:r>
            <a:r>
              <a:rPr lang="de-DE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zum Schluss; Abschließende Umfrage von Seiten der Kommune; Anzahl und Platzierung der Pausen</a:t>
            </a:r>
            <a:endParaRPr lang="de-DE" sz="16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39366" y="474818"/>
            <a:ext cx="836254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Einführung in den digitalen Bürgerdialog - </a:t>
            </a:r>
            <a:r>
              <a:rPr lang="de-DE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Der Standardablauf </a:t>
            </a:r>
          </a:p>
        </p:txBody>
      </p:sp>
    </p:spTree>
    <p:extLst>
      <p:ext uri="{BB962C8B-B14F-4D97-AF65-F5344CB8AC3E}">
        <p14:creationId xmlns:p14="http://schemas.microsoft.com/office/powerpoint/2010/main" val="233702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544802" y="502479"/>
            <a:ext cx="8362545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2. Einführung in die Zoom - Technik</a:t>
            </a:r>
          </a:p>
        </p:txBody>
      </p:sp>
      <p:pic>
        <p:nvPicPr>
          <p:cNvPr id="28" name="Grafik 27"/>
          <p:cNvPicPr/>
          <p:nvPr/>
        </p:nvPicPr>
        <p:blipFill rotWithShape="1">
          <a:blip r:embed="rId2"/>
          <a:srcRect t="2116" b="3528"/>
          <a:stretch/>
        </p:blipFill>
        <p:spPr bwMode="auto">
          <a:xfrm>
            <a:off x="-1" y="0"/>
            <a:ext cx="9144001" cy="5143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feil nach rechts 4"/>
          <p:cNvSpPr/>
          <p:nvPr/>
        </p:nvSpPr>
        <p:spPr>
          <a:xfrm rot="5400000">
            <a:off x="53736" y="4301749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 rot="5400000">
            <a:off x="734456" y="4301750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 rot="5400000">
            <a:off x="2849664" y="4413510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5400000">
            <a:off x="4339545" y="4301749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rot="5400000">
            <a:off x="5096484" y="4301749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20749499">
            <a:off x="6168102" y="62443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568173">
            <a:off x="3216307" y="2111433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rechts 28"/>
          <p:cNvSpPr/>
          <p:nvPr/>
        </p:nvSpPr>
        <p:spPr>
          <a:xfrm rot="16200000">
            <a:off x="7575740" y="814166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rechts 29"/>
          <p:cNvSpPr/>
          <p:nvPr/>
        </p:nvSpPr>
        <p:spPr>
          <a:xfrm rot="5400000">
            <a:off x="6874709" y="4413511"/>
            <a:ext cx="562185" cy="4199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81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62858" y="2078786"/>
            <a:ext cx="82904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hlinkClick r:id="rId2"/>
              </a:rPr>
              <a:t>https://support.zoom.us/hc/de/articles/115002262083-An-einem-Testmeeting-teilnehmen</a:t>
            </a:r>
            <a:endParaRPr lang="de-DE" sz="1600" dirty="0"/>
          </a:p>
        </p:txBody>
      </p:sp>
      <p:sp>
        <p:nvSpPr>
          <p:cNvPr id="3" name="Rechteck 2"/>
          <p:cNvSpPr/>
          <p:nvPr/>
        </p:nvSpPr>
        <p:spPr>
          <a:xfrm>
            <a:off x="544802" y="502479"/>
            <a:ext cx="8362545" cy="367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2b. Einführung in Zoom – Technik testen</a:t>
            </a:r>
          </a:p>
        </p:txBody>
      </p:sp>
    </p:spTree>
    <p:extLst>
      <p:ext uri="{BB962C8B-B14F-4D97-AF65-F5344CB8AC3E}">
        <p14:creationId xmlns:p14="http://schemas.microsoft.com/office/powerpoint/2010/main" val="159867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9791" y="1240616"/>
            <a:ext cx="70248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de-DE" sz="1800" dirty="0"/>
              <a:t>1. Moderieren </a:t>
            </a:r>
          </a:p>
          <a:p>
            <a:pPr lvl="1"/>
            <a:endParaRPr lang="de-DE" sz="1800" dirty="0"/>
          </a:p>
          <a:p>
            <a:pPr lvl="1"/>
            <a:r>
              <a:rPr lang="de-DE" sz="1800" dirty="0"/>
              <a:t>2. Notizen machen </a:t>
            </a:r>
          </a:p>
          <a:p>
            <a:pPr lvl="1"/>
            <a:endParaRPr lang="de-DE" sz="1800" dirty="0"/>
          </a:p>
          <a:p>
            <a:pPr lvl="1"/>
            <a:r>
              <a:rPr lang="de-DE" sz="1800" dirty="0"/>
              <a:t>3. Ergebnisse im Plenum berichten</a:t>
            </a:r>
          </a:p>
          <a:p>
            <a:pPr lvl="1"/>
            <a:endParaRPr lang="de-DE" sz="1800" dirty="0"/>
          </a:p>
          <a:p>
            <a:pPr marL="719138" lvl="1" indent="-261938"/>
            <a:r>
              <a:rPr lang="de-DE" sz="1800" dirty="0"/>
              <a:t>4. Notizen verschriftlichen (max. 1 Seite) und an </a:t>
            </a:r>
            <a:r>
              <a:rPr lang="de-DE" sz="1800" dirty="0" err="1"/>
              <a:t>Organisator:innen</a:t>
            </a:r>
            <a:r>
              <a:rPr lang="de-DE" sz="1800" dirty="0"/>
              <a:t> mailen </a:t>
            </a:r>
            <a:br>
              <a:rPr lang="de-DE" sz="1800" dirty="0"/>
            </a:br>
            <a:endParaRPr lang="de-DE" sz="1800" dirty="0"/>
          </a:p>
          <a:p>
            <a:pPr marL="719138" lvl="1" indent="-261938"/>
            <a:r>
              <a:rPr lang="de-DE" sz="1800" dirty="0"/>
              <a:t>5. Im Plenum dauerhaft Präsenz zeigen, keine Nebentätigkeiten erledigen </a:t>
            </a:r>
          </a:p>
        </p:txBody>
      </p:sp>
      <p:sp>
        <p:nvSpPr>
          <p:cNvPr id="3" name="Rechteck 2"/>
          <p:cNvSpPr/>
          <p:nvPr/>
        </p:nvSpPr>
        <p:spPr>
          <a:xfrm>
            <a:off x="439366" y="474818"/>
            <a:ext cx="836254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0" indent="-444500">
              <a:lnSpc>
                <a:spcPct val="107000"/>
              </a:lnSpc>
              <a:spcAft>
                <a:spcPts val="0"/>
              </a:spcAft>
            </a:pP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3a.	Die Rolle der digitalen </a:t>
            </a:r>
            <a:r>
              <a:rPr lang="de-DE" sz="1800" b="1" dirty="0" err="1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Kleingruppenmoderator:innen</a:t>
            </a: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- Aufgaben </a:t>
            </a:r>
          </a:p>
        </p:txBody>
      </p:sp>
    </p:spTree>
    <p:extLst>
      <p:ext uri="{BB962C8B-B14F-4D97-AF65-F5344CB8AC3E}">
        <p14:creationId xmlns:p14="http://schemas.microsoft.com/office/powerpoint/2010/main" val="271836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39366" y="1465587"/>
            <a:ext cx="70248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342900">
              <a:spcBef>
                <a:spcPts val="1200"/>
              </a:spcBef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Moderieren, nicht mitdiskutieren</a:t>
            </a:r>
          </a:p>
          <a:p>
            <a:pPr marL="685800" lvl="1" indent="-342900">
              <a:spcBef>
                <a:spcPts val="1200"/>
              </a:spcBef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Gespräch strukturieren, für Orientierung sorgen, auf die </a:t>
            </a:r>
            <a:br>
              <a:rPr lang="de-DE" sz="1800" dirty="0">
                <a:solidFill>
                  <a:prstClr val="black"/>
                </a:solidFill>
              </a:rPr>
            </a:br>
            <a:r>
              <a:rPr lang="de-DE" sz="1800" dirty="0">
                <a:solidFill>
                  <a:prstClr val="black"/>
                </a:solidFill>
              </a:rPr>
              <a:t>Zeit achten</a:t>
            </a:r>
          </a:p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Neutralität und Wertschätzung (keine Bewertung)</a:t>
            </a:r>
          </a:p>
          <a:p>
            <a:pPr marL="685800" lvl="1" indent="-342900">
              <a:spcBef>
                <a:spcPts val="1200"/>
              </a:spcBef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Alle zu Wort kommen lassen</a:t>
            </a:r>
          </a:p>
          <a:p>
            <a:pPr marL="685800" lvl="1" indent="-342900">
              <a:spcBef>
                <a:spcPts val="1200"/>
              </a:spcBef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Persönliche Erfahrungen stehen im Mittelpunkt</a:t>
            </a:r>
          </a:p>
        </p:txBody>
      </p:sp>
      <p:sp>
        <p:nvSpPr>
          <p:cNvPr id="3" name="Rechteck 2"/>
          <p:cNvSpPr/>
          <p:nvPr/>
        </p:nvSpPr>
        <p:spPr>
          <a:xfrm>
            <a:off x="439366" y="474818"/>
            <a:ext cx="836254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marR="0" lvl="0" indent="-444500" algn="l" defTabSz="4445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3b.</a:t>
            </a:r>
            <a:r>
              <a:rPr lang="de-DE" sz="1800" b="1" baseline="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 Rolle der digitale</a:t>
            </a:r>
            <a:r>
              <a:rPr lang="de-DE" sz="1800" b="1" dirty="0" err="1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Kleingruppenmoderator:innen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b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Methodische Hinweise</a:t>
            </a:r>
          </a:p>
        </p:txBody>
      </p:sp>
    </p:spTree>
    <p:extLst>
      <p:ext uri="{BB962C8B-B14F-4D97-AF65-F5344CB8AC3E}">
        <p14:creationId xmlns:p14="http://schemas.microsoft.com/office/powerpoint/2010/main" val="288917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39366" y="1465587"/>
            <a:ext cx="70248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Ihre Meinung ist uns wichtig. </a:t>
            </a:r>
            <a:r>
              <a:rPr lang="de-DE" sz="1800" dirty="0" err="1">
                <a:solidFill>
                  <a:prstClr val="black"/>
                </a:solidFill>
              </a:rPr>
              <a:t>Jede:r</a:t>
            </a:r>
            <a:r>
              <a:rPr lang="de-DE" sz="1800" dirty="0">
                <a:solidFill>
                  <a:prstClr val="black"/>
                </a:solidFill>
              </a:rPr>
              <a:t> von Ihnen soll zu Wort kommen. Achten Sie bei der Länge Ihrer Beiträge darauf, dass andere auch noch zu Wort kommen können.</a:t>
            </a:r>
          </a:p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Online besonders wichtig: Wir fallen uns nicht ins Wort. Wir lassen uns ausreden. Wenn Sie nicht an der Reihe sind, schalten Sie Ihr Mikro aus.</a:t>
            </a:r>
          </a:p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Bei Rückmeldungen und Nachfragen bitte die Hand heben (physisch)!</a:t>
            </a:r>
          </a:p>
        </p:txBody>
      </p:sp>
      <p:sp>
        <p:nvSpPr>
          <p:cNvPr id="3" name="Rechteck 2"/>
          <p:cNvSpPr/>
          <p:nvPr/>
        </p:nvSpPr>
        <p:spPr>
          <a:xfrm>
            <a:off x="439366" y="474818"/>
            <a:ext cx="836254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0" indent="-444500">
              <a:lnSpc>
                <a:spcPct val="107000"/>
              </a:lnSpc>
              <a:spcAft>
                <a:spcPts val="0"/>
              </a:spcAft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3c.</a:t>
            </a:r>
            <a:r>
              <a:rPr lang="de-DE" sz="1800" b="1" baseline="0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 Rolle </a:t>
            </a: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der digitalen </a:t>
            </a:r>
            <a:r>
              <a:rPr lang="de-DE" sz="1800" b="1" dirty="0" err="1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Kleingruppenmoderator:innen</a:t>
            </a: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Gesprächsregeln</a:t>
            </a:r>
          </a:p>
        </p:txBody>
      </p:sp>
    </p:spTree>
    <p:extLst>
      <p:ext uri="{BB962C8B-B14F-4D97-AF65-F5344CB8AC3E}">
        <p14:creationId xmlns:p14="http://schemas.microsoft.com/office/powerpoint/2010/main" val="69100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39366" y="1465200"/>
            <a:ext cx="702481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Sitzposition: Aufrecht und mittig vor dem Bildschirm, Kameraposition auf Augenhöhe, keine hektischen Bewegungen</a:t>
            </a:r>
          </a:p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Hintergrund: Schlicht („neutral“), aufgeräumter Raum</a:t>
            </a:r>
          </a:p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Lichteinfall: Von vorne, möglichst natürliches Licht</a:t>
            </a:r>
          </a:p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Optik: Ein Lächeln im Gesicht </a:t>
            </a:r>
            <a:r>
              <a:rPr lang="de-DE" sz="2400" dirty="0"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prstClr val="black"/>
              </a:solidFill>
            </a:endParaRPr>
          </a:p>
          <a:p>
            <a:pPr marL="685800" lvl="1" indent="-342900">
              <a:spcBef>
                <a:spcPts val="1200"/>
              </a:spcBef>
              <a:buFontTx/>
              <a:buAutoNum type="arabicPeriod"/>
            </a:pPr>
            <a:r>
              <a:rPr lang="de-DE" sz="1800" dirty="0">
                <a:solidFill>
                  <a:prstClr val="black"/>
                </a:solidFill>
              </a:rPr>
              <a:t>Tipp: Stilles Mineralwasser neben dem Bildschirm</a:t>
            </a:r>
          </a:p>
        </p:txBody>
      </p:sp>
      <p:sp>
        <p:nvSpPr>
          <p:cNvPr id="3" name="Rechteck 2"/>
          <p:cNvSpPr/>
          <p:nvPr/>
        </p:nvSpPr>
        <p:spPr>
          <a:xfrm>
            <a:off x="439366" y="474818"/>
            <a:ext cx="836254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0" indent="-444500">
              <a:lnSpc>
                <a:spcPct val="107000"/>
              </a:lnSpc>
              <a:spcAft>
                <a:spcPts val="0"/>
              </a:spcAft>
              <a:tabLst>
                <a:tab pos="177800" algn="l"/>
              </a:tabLst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3d.	Die Rolle </a:t>
            </a: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der digitalen </a:t>
            </a:r>
            <a:r>
              <a:rPr lang="de-DE" sz="1800" b="1" dirty="0" err="1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Kleingruppenmoderator:innen</a:t>
            </a:r>
            <a:r>
              <a:rPr lang="de-DE" sz="1800" b="1" dirty="0">
                <a:solidFill>
                  <a:prstClr val="black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</a:p>
          <a:p>
            <a:pPr marL="444500" lvl="0" indent="-444500">
              <a:lnSpc>
                <a:spcPct val="107000"/>
              </a:lnSpc>
              <a:spcAft>
                <a:spcPts val="0"/>
              </a:spcAft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Besonderheiten der Online-Moderation</a:t>
            </a:r>
          </a:p>
        </p:txBody>
      </p:sp>
    </p:spTree>
    <p:extLst>
      <p:ext uri="{BB962C8B-B14F-4D97-AF65-F5344CB8AC3E}">
        <p14:creationId xmlns:p14="http://schemas.microsoft.com/office/powerpoint/2010/main" val="1483083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ST-Farben 2014">
      <a:dk1>
        <a:sysClr val="windowText" lastClr="000000"/>
      </a:dk1>
      <a:lt1>
        <a:sysClr val="window" lastClr="FFFFFF"/>
      </a:lt1>
      <a:dk2>
        <a:srgbClr val="003082"/>
      </a:dk2>
      <a:lt2>
        <a:srgbClr val="DDDDDD"/>
      </a:lt2>
      <a:accent1>
        <a:srgbClr val="003082"/>
      </a:accent1>
      <a:accent2>
        <a:srgbClr val="5591AA"/>
      </a:accent2>
      <a:accent3>
        <a:srgbClr val="CCCC9A"/>
      </a:accent3>
      <a:accent4>
        <a:srgbClr val="808080"/>
      </a:accent4>
      <a:accent5>
        <a:srgbClr val="C80F41"/>
      </a:accent5>
      <a:accent6>
        <a:srgbClr val="C8DCEB"/>
      </a:accent6>
      <a:hlink>
        <a:srgbClr val="003082"/>
      </a:hlink>
      <a:folHlink>
        <a:srgbClr val="C80F41"/>
      </a:folHlink>
    </a:clrScheme>
    <a:fontScheme name="BST-Standard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_pool_16zu9_V1.2.potx" id="{F43EAF2C-6A04-455F-BDB0-1EFF2964B1EC}" vid="{78766CDA-CB5F-48C6-884A-2856F7BEBA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4DF21A3906794F91B73A493030AE87" ma:contentTypeVersion="1" ma:contentTypeDescription="Ein neues Dokument erstellen." ma:contentTypeScope="" ma:versionID="eab57adaee07df22859ba071174702b4">
  <xsd:schema xmlns:xsd="http://www.w3.org/2001/XMLSchema" xmlns:xs="http://www.w3.org/2001/XMLSchema" xmlns:p="http://schemas.microsoft.com/office/2006/metadata/properties" xmlns:ns2="b5eaf87a-7a13-400d-bc03-c4d471bef1de" targetNamespace="http://schemas.microsoft.com/office/2006/metadata/properties" ma:root="true" ma:fieldsID="f3697a9b14222fa3cf6285aa8240cd3f" ns2:_="">
    <xsd:import namespace="b5eaf87a-7a13-400d-bc03-c4d471bef1d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eaf87a-7a13-400d-bc03-c4d471bef1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45CB1D-D166-4795-9CE6-236D31F67605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  <ds:schemaRef ds:uri="b5eaf87a-7a13-400d-bc03-c4d471bef1d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C8ED56-32AB-482E-91A9-13B66485FA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F91418-BAA6-4E0A-B28D-C90E769A5C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eaf87a-7a13-400d-bc03-c4d471bef1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664</Words>
  <Application>Microsoft Office PowerPoint</Application>
  <PresentationFormat>Bildschirmpräsentation (16:9)</PresentationFormat>
  <Paragraphs>71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Office Theme</vt:lpstr>
      <vt:lpstr>PowerPoint-Präsentation</vt:lpstr>
      <vt:lpstr> Workshop:  Kleingruppenmoderation  der Digitalen Bürgerdialoge für Kommunen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Aufmerksamkeit!</vt:lpstr>
    </vt:vector>
  </TitlesOfParts>
  <Company>Init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Schröder-Burgdorf, Patrick (init)</dc:creator>
  <cp:lastModifiedBy>Stratos, Sandra, ST-ZD</cp:lastModifiedBy>
  <cp:revision>416</cp:revision>
  <cp:lastPrinted>2020-08-06T08:58:59Z</cp:lastPrinted>
  <dcterms:created xsi:type="dcterms:W3CDTF">2014-07-04T11:16:29Z</dcterms:created>
  <dcterms:modified xsi:type="dcterms:W3CDTF">2021-01-12T08:56:10Z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0x010100184DF21A3906794F91B73A493030AE87</vt:lpwstr>
  </property>
</Properties>
</file>